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0" r:id="rId3"/>
    <p:sldId id="323" r:id="rId4"/>
    <p:sldId id="294" r:id="rId5"/>
    <p:sldId id="295" r:id="rId6"/>
    <p:sldId id="296" r:id="rId7"/>
    <p:sldId id="297" r:id="rId8"/>
    <p:sldId id="298" r:id="rId9"/>
    <p:sldId id="299" r:id="rId10"/>
    <p:sldId id="300" r:id="rId11"/>
    <p:sldId id="301" r:id="rId12"/>
    <p:sldId id="302" r:id="rId13"/>
    <p:sldId id="303" r:id="rId14"/>
    <p:sldId id="304" r:id="rId15"/>
    <p:sldId id="305" r:id="rId16"/>
    <p:sldId id="322"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BEC"/>
    <a:srgbClr val="EA4B04"/>
    <a:srgbClr val="9900CC"/>
    <a:srgbClr val="FF9900"/>
    <a:srgbClr val="D99B01"/>
    <a:srgbClr val="FF66CC"/>
    <a:srgbClr val="FF67AC"/>
    <a:srgbClr val="CC0099"/>
    <a:srgbClr val="FFDC47"/>
    <a:srgbClr val="5EE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2"/>
    <p:restoredTop sz="66178"/>
  </p:normalViewPr>
  <p:slideViewPr>
    <p:cSldViewPr>
      <p:cViewPr>
        <p:scale>
          <a:sx n="101" d="100"/>
          <a:sy n="101" d="100"/>
        </p:scale>
        <p:origin x="-1242" y="-7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E2D15-F25E-40A4-A10A-4C9AFA0BFA6E}" type="datetimeFigureOut">
              <a:rPr lang="en-US" smtClean="0"/>
              <a:t>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AC8A1-FE35-4092-9242-A4D70C7FFD2F}" type="slidenum">
              <a:rPr lang="en-US" smtClean="0"/>
              <a:t>‹#›</a:t>
            </a:fld>
            <a:endParaRPr lang="en-US"/>
          </a:p>
        </p:txBody>
      </p:sp>
    </p:spTree>
    <p:extLst>
      <p:ext uri="{BB962C8B-B14F-4D97-AF65-F5344CB8AC3E}">
        <p14:creationId xmlns:p14="http://schemas.microsoft.com/office/powerpoint/2010/main" val="32451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5AC8A1-FE35-4092-9242-A4D70C7FFD2F}" type="slidenum">
              <a:rPr lang="en-US" smtClean="0"/>
              <a:t>1</a:t>
            </a:fld>
            <a:endParaRPr lang="en-US"/>
          </a:p>
        </p:txBody>
      </p:sp>
    </p:spTree>
    <p:extLst>
      <p:ext uri="{BB962C8B-B14F-4D97-AF65-F5344CB8AC3E}">
        <p14:creationId xmlns:p14="http://schemas.microsoft.com/office/powerpoint/2010/main" val="1259006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13</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15</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Images:-</a:t>
            </a:r>
          </a:p>
          <a:p>
            <a:r>
              <a:rPr lang="en-IN" dirty="0"/>
              <a:t>https://pixabay.com/en/computer-keyboard-apple-laptop-2563737/</a:t>
            </a:r>
          </a:p>
        </p:txBody>
      </p:sp>
      <p:sp>
        <p:nvSpPr>
          <p:cNvPr id="4" name="Slide Number Placeholder 3"/>
          <p:cNvSpPr>
            <a:spLocks noGrp="1"/>
          </p:cNvSpPr>
          <p:nvPr>
            <p:ph type="sldNum" sz="quarter" idx="5"/>
          </p:nvPr>
        </p:nvSpPr>
        <p:spPr/>
        <p:txBody>
          <a:bodyPr/>
          <a:lstStyle/>
          <a:p>
            <a:fld id="{CA2D21D1-52E2-420B-B491-CFF6D7BB79FB}" type="slidenum">
              <a:rPr lang="en-US" smtClean="0"/>
              <a:pPr/>
              <a:t>16</a:t>
            </a:fld>
            <a:endParaRPr lang="en-US"/>
          </a:p>
        </p:txBody>
      </p:sp>
    </p:spTree>
    <p:extLst>
      <p:ext uri="{BB962C8B-B14F-4D97-AF65-F5344CB8AC3E}">
        <p14:creationId xmlns:p14="http://schemas.microsoft.com/office/powerpoint/2010/main" val="1154431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17</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5AC8A1-FE35-4092-9242-A4D70C7FFD2F}" type="slidenum">
              <a:rPr lang="en-US" smtClean="0"/>
              <a:t>2</a:t>
            </a:fld>
            <a:endParaRPr lang="en-US"/>
          </a:p>
        </p:txBody>
      </p:sp>
    </p:spTree>
    <p:extLst>
      <p:ext uri="{BB962C8B-B14F-4D97-AF65-F5344CB8AC3E}">
        <p14:creationId xmlns:p14="http://schemas.microsoft.com/office/powerpoint/2010/main" val="159609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https://pixabay.com/en/buildings-glass-reflection-984195/</a:t>
            </a:r>
          </a:p>
        </p:txBody>
      </p:sp>
      <p:sp>
        <p:nvSpPr>
          <p:cNvPr id="4" name="Slide Number Placeholder 3"/>
          <p:cNvSpPr>
            <a:spLocks noGrp="1"/>
          </p:cNvSpPr>
          <p:nvPr>
            <p:ph type="sldNum" sz="quarter" idx="5"/>
          </p:nvPr>
        </p:nvSpPr>
        <p:spPr/>
        <p:txBody>
          <a:bodyPr/>
          <a:lstStyle/>
          <a:p>
            <a:fld id="{CA2D21D1-52E2-420B-B491-CFF6D7BB79FB}" type="slidenum">
              <a:rPr lang="en-US" smtClean="0"/>
              <a:pPr/>
              <a:t>20</a:t>
            </a:fld>
            <a:endParaRPr lang="en-US"/>
          </a:p>
        </p:txBody>
      </p:sp>
    </p:spTree>
    <p:extLst>
      <p:ext uri="{BB962C8B-B14F-4D97-AF65-F5344CB8AC3E}">
        <p14:creationId xmlns:p14="http://schemas.microsoft.com/office/powerpoint/2010/main" val="453905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21</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22</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23</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24</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25</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26</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27</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https://pixabay.com/en/buildings-glass-reflection-984195/</a:t>
            </a:r>
          </a:p>
        </p:txBody>
      </p:sp>
      <p:sp>
        <p:nvSpPr>
          <p:cNvPr id="4" name="Slide Number Placeholder 3"/>
          <p:cNvSpPr>
            <a:spLocks noGrp="1"/>
          </p:cNvSpPr>
          <p:nvPr>
            <p:ph type="sldNum" sz="quarter" idx="5"/>
          </p:nvPr>
        </p:nvSpPr>
        <p:spPr/>
        <p:txBody>
          <a:bodyPr/>
          <a:lstStyle/>
          <a:p>
            <a:fld id="{CA2D21D1-52E2-420B-B491-CFF6D7BB79FB}" type="slidenum">
              <a:rPr lang="en-US" smtClean="0"/>
              <a:pPr/>
              <a:t>28</a:t>
            </a:fld>
            <a:endParaRPr lang="en-US"/>
          </a:p>
        </p:txBody>
      </p:sp>
    </p:spTree>
    <p:extLst>
      <p:ext uri="{BB962C8B-B14F-4D97-AF65-F5344CB8AC3E}">
        <p14:creationId xmlns:p14="http://schemas.microsoft.com/office/powerpoint/2010/main" val="453905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29</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Images:-</a:t>
            </a:r>
          </a:p>
          <a:p>
            <a:r>
              <a:rPr lang="en-IN" dirty="0"/>
              <a:t>https://pixabay.com/en/business-professional-teamwork-1219868/</a:t>
            </a:r>
          </a:p>
        </p:txBody>
      </p:sp>
      <p:sp>
        <p:nvSpPr>
          <p:cNvPr id="4" name="Slide Number Placeholder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377308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30</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31</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275163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206276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8899">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2751635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318" y="2724455"/>
            <a:ext cx="8093364" cy="1231117"/>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5317" y="1350110"/>
            <a:ext cx="8093366" cy="1068936"/>
          </a:xfrm>
        </p:spPr>
        <p:txBody>
          <a:bodyPr>
            <a:normAutofit/>
          </a:bodyPr>
          <a:lstStyle>
            <a:lvl1pPr marL="0" indent="0" algn="l">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C83626FB-E8F8-4803-8EC8-BF03248BCF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35A701E8-6078-4BDF-98EE-D32D32F2C417}"/>
              </a:ext>
            </a:extLst>
          </p:cNvPr>
          <p:cNvSpPr>
            <a:spLocks noGrp="1"/>
          </p:cNvSpPr>
          <p:nvPr>
            <p:ph type="pic" sz="quarter" idx="10"/>
          </p:nvPr>
        </p:nvSpPr>
        <p:spPr>
          <a:xfrm>
            <a:off x="574031" y="0"/>
            <a:ext cx="3727627" cy="5143500"/>
          </a:xfrm>
        </p:spPr>
        <p:txBody>
          <a:bodyPr anchor="ctr"/>
          <a:lstStyle>
            <a:lvl1pPr marL="0" indent="0" algn="ctr">
              <a:buNone/>
              <a:defRPr>
                <a:solidFill>
                  <a:schemeClr val="bg1"/>
                </a:solidFill>
              </a:defRPr>
            </a:lvl1pPr>
          </a:lstStyle>
          <a:p>
            <a:endParaRPr lang="en-IN"/>
          </a:p>
        </p:txBody>
      </p:sp>
      <p:sp>
        <p:nvSpPr>
          <p:cNvPr id="4" name="Footer Placeholder 2">
            <a:extLst>
              <a:ext uri="{FF2B5EF4-FFF2-40B4-BE49-F238E27FC236}">
                <a16:creationId xmlns:a16="http://schemas.microsoft.com/office/drawing/2014/main" xmlns="" id="{1173F101-DE22-44B0-8DEA-B6E2CD7B9E9D}"/>
              </a:ext>
            </a:extLst>
          </p:cNvPr>
          <p:cNvSpPr>
            <a:spLocks noGrp="1"/>
          </p:cNvSpPr>
          <p:nvPr>
            <p:ph type="ftr" sz="quarter" idx="11"/>
          </p:nvPr>
        </p:nvSpPr>
        <p:spPr>
          <a:xfrm rot="16200000">
            <a:off x="7984879" y="3363001"/>
            <a:ext cx="2032016" cy="273915"/>
          </a:xfrm>
        </p:spPr>
        <p:txBody>
          <a:bodyPr/>
          <a:lstStyle>
            <a:lvl1pPr algn="l">
              <a:defRPr>
                <a:solidFill>
                  <a:schemeClr val="bg1">
                    <a:lumMod val="65000"/>
                  </a:schemeClr>
                </a:solidFill>
              </a:defRPr>
            </a:lvl1pPr>
          </a:lstStyle>
          <a:p>
            <a:r>
              <a:rPr lang="en-US"/>
              <a:t>Companyname.com</a:t>
            </a:r>
            <a:endParaRPr lang="en-US" dirty="0"/>
          </a:p>
        </p:txBody>
      </p:sp>
      <p:sp>
        <p:nvSpPr>
          <p:cNvPr id="5" name="Parallelogram 4">
            <a:extLst>
              <a:ext uri="{FF2B5EF4-FFF2-40B4-BE49-F238E27FC236}">
                <a16:creationId xmlns:a16="http://schemas.microsoft.com/office/drawing/2014/main" xmlns="" id="{31C2F94D-0E53-4A88-BF72-4F972072758B}"/>
              </a:ext>
            </a:extLst>
          </p:cNvPr>
          <p:cNvSpPr/>
          <p:nvPr userDrawn="1"/>
        </p:nvSpPr>
        <p:spPr>
          <a:xfrm rot="5400000" flipH="1">
            <a:off x="8821727" y="4571739"/>
            <a:ext cx="361099" cy="28344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6" name="Slide Number Placeholder 3">
            <a:extLst>
              <a:ext uri="{FF2B5EF4-FFF2-40B4-BE49-F238E27FC236}">
                <a16:creationId xmlns:a16="http://schemas.microsoft.com/office/drawing/2014/main" xmlns="" id="{6CB26912-B28E-4E4B-8A5E-43737E15BEDE}"/>
              </a:ext>
            </a:extLst>
          </p:cNvPr>
          <p:cNvSpPr>
            <a:spLocks noGrp="1"/>
          </p:cNvSpPr>
          <p:nvPr>
            <p:ph type="sldNum" sz="quarter" idx="12"/>
          </p:nvPr>
        </p:nvSpPr>
        <p:spPr>
          <a:xfrm>
            <a:off x="8860557" y="4548691"/>
            <a:ext cx="285764" cy="345317"/>
          </a:xfrm>
        </p:spPr>
        <p:txBody>
          <a:bodyPr lIns="0" rIns="0"/>
          <a:lstStyle>
            <a:lvl1pPr algn="ctr">
              <a:defRPr>
                <a:solidFill>
                  <a:schemeClr val="bg1"/>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184334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ur services">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22669B8A-DAD5-452B-9F30-E4E02B54F24A}"/>
              </a:ext>
            </a:extLst>
          </p:cNvPr>
          <p:cNvSpPr/>
          <p:nvPr userDrawn="1"/>
        </p:nvSpPr>
        <p:spPr>
          <a:xfrm>
            <a:off x="1" y="1356615"/>
            <a:ext cx="4092100" cy="2430270"/>
          </a:xfrm>
          <a:custGeom>
            <a:avLst/>
            <a:gdLst>
              <a:gd name="connsiteX0" fmla="*/ 0 w 5454713"/>
              <a:gd name="connsiteY0" fmla="*/ 0 h 3240360"/>
              <a:gd name="connsiteX1" fmla="*/ 3834533 w 5454713"/>
              <a:gd name="connsiteY1" fmla="*/ 0 h 3240360"/>
              <a:gd name="connsiteX2" fmla="*/ 5454713 w 5454713"/>
              <a:gd name="connsiteY2" fmla="*/ 1620180 h 3240360"/>
              <a:gd name="connsiteX3" fmla="*/ 3834533 w 5454713"/>
              <a:gd name="connsiteY3" fmla="*/ 3240360 h 3240360"/>
              <a:gd name="connsiteX4" fmla="*/ 0 w 5454713"/>
              <a:gd name="connsiteY4" fmla="*/ 3240360 h 324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4713" h="3240360">
                <a:moveTo>
                  <a:pt x="0" y="0"/>
                </a:moveTo>
                <a:lnTo>
                  <a:pt x="3834533" y="0"/>
                </a:lnTo>
                <a:cubicBezTo>
                  <a:pt x="4729334" y="0"/>
                  <a:pt x="5454713" y="725379"/>
                  <a:pt x="5454713" y="1620180"/>
                </a:cubicBezTo>
                <a:cubicBezTo>
                  <a:pt x="5454713" y="2514981"/>
                  <a:pt x="4729334" y="3240360"/>
                  <a:pt x="3834533" y="3240360"/>
                </a:cubicBezTo>
                <a:lnTo>
                  <a:pt x="0" y="32403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8" name="Picture Placeholder 7">
            <a:extLst>
              <a:ext uri="{FF2B5EF4-FFF2-40B4-BE49-F238E27FC236}">
                <a16:creationId xmlns:a16="http://schemas.microsoft.com/office/drawing/2014/main" xmlns="" id="{5FCE2F8F-3707-47BA-A0A0-B98410798254}"/>
              </a:ext>
            </a:extLst>
          </p:cNvPr>
          <p:cNvSpPr>
            <a:spLocks noGrp="1"/>
          </p:cNvSpPr>
          <p:nvPr>
            <p:ph type="pic" sz="quarter" idx="10"/>
          </p:nvPr>
        </p:nvSpPr>
        <p:spPr>
          <a:xfrm>
            <a:off x="1865862" y="1564862"/>
            <a:ext cx="2044216" cy="2043684"/>
          </a:xfrm>
          <a:prstGeom prst="ellipse">
            <a:avLst/>
          </a:prstGeom>
          <a:solidFill>
            <a:schemeClr val="bg1"/>
          </a:solidFill>
        </p:spPr>
        <p:txBody>
          <a:bodyPr anchor="ctr"/>
          <a:lstStyle>
            <a:lvl1pPr marL="0" indent="0" algn="ctr">
              <a:buFontTx/>
              <a:buNone/>
              <a:defRPr/>
            </a:lvl1pPr>
          </a:lstStyle>
          <a:p>
            <a:endParaRPr lang="en-IN"/>
          </a:p>
        </p:txBody>
      </p:sp>
    </p:spTree>
    <p:extLst>
      <p:ext uri="{BB962C8B-B14F-4D97-AF65-F5344CB8AC3E}">
        <p14:creationId xmlns:p14="http://schemas.microsoft.com/office/powerpoint/2010/main" val="97585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916229"/>
          </a:xfrm>
        </p:spPr>
        <p:txBody>
          <a:bodyPr>
            <a:normAutofit/>
          </a:bodyPr>
          <a:lstStyle>
            <a:lvl1pPr algn="l">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359504"/>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6260905" cy="572644"/>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198559"/>
            <a:ext cx="626090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128470"/>
            <a:ext cx="8246071" cy="763525"/>
          </a:xfrm>
        </p:spPr>
        <p:txBody>
          <a:bodyPr>
            <a:normAutofit/>
          </a:bodyPr>
          <a:lstStyle>
            <a:lvl1pPr algn="l">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87040"/>
            <a:ext cx="4040188"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87040"/>
            <a:ext cx="4041775"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1/6/2020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C20DFF02-B701-4741-A3EA-0F184D940169}"/>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latin typeface="Dubai" panose="020B0503030403030204" pitchFamily="34" charset="-78"/>
              </a:rPr>
              <a:t>This presentation uses a free template provided by FPPT.com</a:t>
            </a:r>
          </a:p>
          <a:p>
            <a:r>
              <a:rPr lang="en-US" sz="1400">
                <a:solidFill>
                  <a:schemeClr val="bg1">
                    <a:lumMod val="65000"/>
                  </a:schemeClr>
                </a:solidFill>
                <a:latin typeface="Dubai" panose="020B0503030403030204" pitchFamily="34" charset="-78"/>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home.heinonline.org/author-porta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24455"/>
            <a:ext cx="5421027" cy="610820"/>
          </a:xfrm>
        </p:spPr>
        <p:txBody>
          <a:bodyPr>
            <a:normAutofit/>
          </a:bodyPr>
          <a:lstStyle/>
          <a:p>
            <a:r>
              <a:rPr lang="en-US" sz="3200" dirty="0"/>
              <a:t>Measuring Scholarly Impact</a:t>
            </a:r>
          </a:p>
        </p:txBody>
      </p:sp>
      <p:sp>
        <p:nvSpPr>
          <p:cNvPr id="5" name="Title 1"/>
          <p:cNvSpPr txBox="1">
            <a:spLocks/>
          </p:cNvSpPr>
          <p:nvPr/>
        </p:nvSpPr>
        <p:spPr>
          <a:xfrm>
            <a:off x="296260" y="3335275"/>
            <a:ext cx="4972062" cy="763525"/>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400" dirty="0"/>
              <a:t>Are Citation Metrics </a:t>
            </a:r>
            <a:br>
              <a:rPr lang="en-US" sz="2400" dirty="0"/>
            </a:br>
            <a:r>
              <a:rPr lang="en-US" sz="2400" dirty="0"/>
              <a:t>the Right Fit for Law Schools?</a:t>
            </a:r>
          </a:p>
        </p:txBody>
      </p:sp>
      <p:pic>
        <p:nvPicPr>
          <p:cNvPr id="7" name="Picture 6" descr="blue-pyramid-aal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135" y="3487980"/>
            <a:ext cx="1976015" cy="1863972"/>
          </a:xfrm>
          <a:prstGeom prst="rect">
            <a:avLst/>
          </a:prstGeom>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10</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10004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Access and Download Metrics</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TextBox 7">
            <a:extLst>
              <a:ext uri="{FF2B5EF4-FFF2-40B4-BE49-F238E27FC236}">
                <a16:creationId xmlns:a16="http://schemas.microsoft.com/office/drawing/2014/main" xmlns="" id="{5B091299-8A20-4627-9BA7-BF190A2BB615}"/>
              </a:ext>
            </a:extLst>
          </p:cNvPr>
          <p:cNvSpPr txBox="1"/>
          <p:nvPr/>
        </p:nvSpPr>
        <p:spPr>
          <a:xfrm>
            <a:off x="358434" y="1005576"/>
            <a:ext cx="7832910" cy="512448"/>
          </a:xfrm>
          <a:prstGeom prst="rect">
            <a:avLst/>
          </a:prstGeom>
          <a:noFill/>
        </p:spPr>
        <p:txBody>
          <a:bodyPr wrap="square" lIns="68589" tIns="34295" rIns="68589" bIns="34295" rtlCol="0" anchor="ctr">
            <a:spAutoFit/>
          </a:bodyPr>
          <a:lstStyle/>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Users have the ability to download a CSV of </a:t>
            </a: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metrics for an entire institution. To utilize this feature, navigate to the Law Journal Library and Browse by </a:t>
            </a:r>
            <a:r>
              <a:rPr lang="en-US" sz="1200" b="1" dirty="0">
                <a:latin typeface="Roboto Light" panose="02000000000000000000" pitchFamily="2" charset="0"/>
                <a:ea typeface="Roboto Light" panose="02000000000000000000" pitchFamily="2" charset="0"/>
                <a:cs typeface="Roboto Light" panose="02000000000000000000" pitchFamily="2" charset="0"/>
              </a:rPr>
              <a:t>Author Profiles</a:t>
            </a:r>
            <a:r>
              <a:rPr lang="en-US" sz="1200" dirty="0">
                <a:latin typeface="Roboto Light" panose="02000000000000000000" pitchFamily="2" charset="0"/>
                <a:ea typeface="Roboto Light" panose="02000000000000000000" pitchFamily="2" charset="0"/>
                <a:cs typeface="Roboto Light" panose="02000000000000000000" pitchFamily="2"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620" y="2787775"/>
            <a:ext cx="4748539" cy="216421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483" y="1761660"/>
            <a:ext cx="5936812" cy="83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a:off x="4274889" y="2139702"/>
            <a:ext cx="1917712" cy="12961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686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11</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10004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Access and Download Metrics</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xmlns="" id="{5B091299-8A20-4627-9BA7-BF190A2BB615}"/>
              </a:ext>
            </a:extLst>
          </p:cNvPr>
          <p:cNvSpPr txBox="1"/>
          <p:nvPr/>
        </p:nvSpPr>
        <p:spPr>
          <a:xfrm>
            <a:off x="472764" y="1008649"/>
            <a:ext cx="7832910" cy="1171100"/>
          </a:xfrm>
          <a:prstGeom prst="rect">
            <a:avLst/>
          </a:prstGeom>
          <a:noFill/>
        </p:spPr>
        <p:txBody>
          <a:bodyPr wrap="square" lIns="68589" tIns="34295" rIns="68589" bIns="34295" rtlCol="0" anchor="ctr">
            <a:spAutoFit/>
          </a:bodyPr>
          <a:lstStyle/>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When users click on the institution’s name, all articling authors who have enhanced their Author Profile will be provided, as well as a link to download a CSV of </a:t>
            </a: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metrics for all of the </a:t>
            </a:r>
            <a:r>
              <a:rPr lang="en-US" sz="1200" u="sng" dirty="0">
                <a:latin typeface="Roboto Light" panose="02000000000000000000" pitchFamily="2" charset="0"/>
                <a:ea typeface="Roboto Light" panose="02000000000000000000" pitchFamily="2" charset="0"/>
                <a:cs typeface="Roboto Light" panose="02000000000000000000" pitchFamily="2" charset="0"/>
              </a:rPr>
              <a:t>enhanced</a:t>
            </a:r>
            <a:r>
              <a:rPr lang="en-US" sz="1200" dirty="0">
                <a:latin typeface="Roboto Light" panose="02000000000000000000" pitchFamily="2" charset="0"/>
                <a:ea typeface="Roboto Light" panose="02000000000000000000" pitchFamily="2" charset="0"/>
                <a:cs typeface="Roboto Light" panose="02000000000000000000" pitchFamily="2" charset="0"/>
              </a:rPr>
              <a:t> profiles from the institution. A CSV is automatically downloaded when the user clicks on the link. All of the authors’ information is pulled into the CSV, where a user can sort/filter the information by any individual metric or by overall </a:t>
            </a: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rank.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716" y="2208108"/>
            <a:ext cx="1985078" cy="26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538" y="2301720"/>
            <a:ext cx="4900838" cy="228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195117" y="2571750"/>
            <a:ext cx="145854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21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12</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5495561"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Author Profiles - Features</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5" name="TextBox 14">
            <a:extLst>
              <a:ext uri="{FF2B5EF4-FFF2-40B4-BE49-F238E27FC236}">
                <a16:creationId xmlns:a16="http://schemas.microsoft.com/office/drawing/2014/main" xmlns="" id="{5B091299-8A20-4627-9BA7-BF190A2BB615}"/>
              </a:ext>
            </a:extLst>
          </p:cNvPr>
          <p:cNvSpPr txBox="1"/>
          <p:nvPr/>
        </p:nvSpPr>
        <p:spPr>
          <a:xfrm>
            <a:off x="358434" y="1073257"/>
            <a:ext cx="7832910" cy="955646"/>
          </a:xfrm>
          <a:prstGeom prst="rect">
            <a:avLst/>
          </a:prstGeom>
          <a:noFill/>
        </p:spPr>
        <p:txBody>
          <a:bodyPr wrap="square" lIns="68589" tIns="34295" rIns="68589" bIns="34295" rtlCol="0" anchor="ctr">
            <a:spAutoFit/>
          </a:bodyPr>
          <a:lstStyle/>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HeinOnline users can set up email alerts regarding a designated author’s works. Simply click on the </a:t>
            </a:r>
            <a:r>
              <a:rPr lang="en-US" sz="1200" i="1" dirty="0">
                <a:latin typeface="Roboto Light" panose="02000000000000000000" pitchFamily="2" charset="0"/>
                <a:ea typeface="Roboto Light" panose="02000000000000000000" pitchFamily="2" charset="0"/>
                <a:cs typeface="Roboto Light" panose="02000000000000000000" pitchFamily="2" charset="0"/>
              </a:rPr>
              <a:t>Set up email alerts </a:t>
            </a:r>
            <a:r>
              <a:rPr lang="en-US" sz="1200" dirty="0">
                <a:latin typeface="Roboto Light" panose="02000000000000000000" pitchFamily="2" charset="0"/>
                <a:ea typeface="Roboto Light" panose="02000000000000000000" pitchFamily="2" charset="0"/>
                <a:cs typeface="Roboto Light" panose="02000000000000000000" pitchFamily="2" charset="0"/>
              </a:rPr>
              <a:t>icon found on the author’s profile page. </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The </a:t>
            </a:r>
            <a:r>
              <a:rPr lang="en-US" sz="1200" b="1" dirty="0">
                <a:latin typeface="Roboto Light" panose="02000000000000000000" pitchFamily="2" charset="0"/>
                <a:ea typeface="Roboto Light" panose="02000000000000000000" pitchFamily="2" charset="0"/>
                <a:cs typeface="Roboto Light" panose="02000000000000000000" pitchFamily="2" charset="0"/>
              </a:rPr>
              <a:t>four different alerts </a:t>
            </a:r>
            <a:r>
              <a:rPr lang="en-US" sz="1200" dirty="0">
                <a:latin typeface="Roboto Light" panose="02000000000000000000" pitchFamily="2" charset="0"/>
                <a:ea typeface="Roboto Light" panose="02000000000000000000" pitchFamily="2" charset="0"/>
                <a:cs typeface="Roboto Light" panose="02000000000000000000" pitchFamily="2" charset="0"/>
              </a:rPr>
              <a:t>are for:</a:t>
            </a:r>
          </a:p>
        </p:txBody>
      </p:sp>
      <p:sp>
        <p:nvSpPr>
          <p:cNvPr id="2" name="Rectangle 1"/>
          <p:cNvSpPr/>
          <p:nvPr/>
        </p:nvSpPr>
        <p:spPr>
          <a:xfrm>
            <a:off x="466475" y="2277968"/>
            <a:ext cx="4213565" cy="2269862"/>
          </a:xfrm>
          <a:prstGeom prst="rect">
            <a:avLst/>
          </a:prstGeom>
        </p:spPr>
        <p:txBody>
          <a:bodyPr wrap="square" lIns="68589" tIns="34295" rIns="68589" bIns="34295">
            <a:spAutoFit/>
          </a:bodyPr>
          <a:lstStyle/>
          <a:p>
            <a:pPr marL="214341" indent="-214341">
              <a:lnSpc>
                <a:spcPct val="150000"/>
              </a:lnSpc>
              <a:buFont typeface="Arial" panose="020B0604020202020204" pitchFamily="34" charset="0"/>
              <a:buChar char="•"/>
            </a:pPr>
            <a:r>
              <a:rPr lang="en-US" sz="1200" b="1" dirty="0">
                <a:latin typeface="Roboto Light" panose="02000000000000000000" pitchFamily="2" charset="0"/>
                <a:ea typeface="Roboto Light" panose="02000000000000000000" pitchFamily="2" charset="0"/>
                <a:cs typeface="Roboto Light" panose="02000000000000000000" pitchFamily="2" charset="0"/>
              </a:rPr>
              <a:t>When </a:t>
            </a:r>
            <a:r>
              <a:rPr lang="en-US" sz="1200" b="1" u="sng" dirty="0">
                <a:latin typeface="Roboto Light" panose="02000000000000000000" pitchFamily="2" charset="0"/>
                <a:ea typeface="Roboto Light" panose="02000000000000000000" pitchFamily="2" charset="0"/>
                <a:cs typeface="Roboto Light" panose="02000000000000000000" pitchFamily="2" charset="0"/>
              </a:rPr>
              <a:t>new articles </a:t>
            </a:r>
            <a:r>
              <a:rPr lang="en-US" sz="1200" b="1" dirty="0">
                <a:latin typeface="Roboto Light" panose="02000000000000000000" pitchFamily="2" charset="0"/>
                <a:ea typeface="Roboto Light" panose="02000000000000000000" pitchFamily="2" charset="0"/>
                <a:cs typeface="Roboto Light" panose="02000000000000000000" pitchFamily="2" charset="0"/>
              </a:rPr>
              <a:t>for this author is </a:t>
            </a:r>
            <a:r>
              <a:rPr lang="en-US" sz="1200" b="1" u="sng" dirty="0">
                <a:latin typeface="Roboto Light" panose="02000000000000000000" pitchFamily="2" charset="0"/>
                <a:ea typeface="Roboto Light" panose="02000000000000000000" pitchFamily="2" charset="0"/>
                <a:cs typeface="Roboto Light" panose="02000000000000000000" pitchFamily="2" charset="0"/>
              </a:rPr>
              <a:t>added</a:t>
            </a:r>
            <a:r>
              <a:rPr lang="en-US" sz="1200" b="1" dirty="0">
                <a:latin typeface="Roboto Light" panose="02000000000000000000" pitchFamily="2" charset="0"/>
                <a:ea typeface="Roboto Light" panose="02000000000000000000" pitchFamily="2" charset="0"/>
                <a:cs typeface="Roboto Light" panose="02000000000000000000" pitchFamily="2" charset="0"/>
              </a:rPr>
              <a:t> to HeinOnline</a:t>
            </a:r>
          </a:p>
          <a:p>
            <a:pPr marL="214341" indent="-214341">
              <a:lnSpc>
                <a:spcPct val="150000"/>
              </a:lnSpc>
              <a:buFont typeface="Arial" panose="020B0604020202020204" pitchFamily="34" charset="0"/>
              <a:buChar char="•"/>
            </a:pPr>
            <a:r>
              <a:rPr lang="en-US" sz="1200" b="1" dirty="0">
                <a:latin typeface="Roboto Light" panose="02000000000000000000" pitchFamily="2" charset="0"/>
                <a:ea typeface="Roboto Light" panose="02000000000000000000" pitchFamily="2" charset="0"/>
                <a:cs typeface="Roboto Light" panose="02000000000000000000" pitchFamily="2" charset="0"/>
              </a:rPr>
              <a:t>When </a:t>
            </a:r>
            <a:r>
              <a:rPr lang="en-US" sz="1200" b="1" u="sng" dirty="0">
                <a:latin typeface="Roboto Light" panose="02000000000000000000" pitchFamily="2" charset="0"/>
                <a:ea typeface="Roboto Light" panose="02000000000000000000" pitchFamily="2" charset="0"/>
                <a:cs typeface="Roboto Light" panose="02000000000000000000" pitchFamily="2" charset="0"/>
              </a:rPr>
              <a:t>new articles</a:t>
            </a:r>
            <a:r>
              <a:rPr lang="en-US" sz="1200" b="1" dirty="0">
                <a:latin typeface="Roboto Light" panose="02000000000000000000" pitchFamily="2" charset="0"/>
                <a:ea typeface="Roboto Light" panose="02000000000000000000" pitchFamily="2" charset="0"/>
                <a:cs typeface="Roboto Light" panose="02000000000000000000" pitchFamily="2" charset="0"/>
              </a:rPr>
              <a:t> in HeinOnline </a:t>
            </a:r>
            <a:r>
              <a:rPr lang="en-US" sz="1200" b="1" u="sng" dirty="0">
                <a:latin typeface="Roboto Light" panose="02000000000000000000" pitchFamily="2" charset="0"/>
                <a:ea typeface="Roboto Light" panose="02000000000000000000" pitchFamily="2" charset="0"/>
                <a:cs typeface="Roboto Light" panose="02000000000000000000" pitchFamily="2" charset="0"/>
              </a:rPr>
              <a:t>cite this author’s articles</a:t>
            </a:r>
          </a:p>
          <a:p>
            <a:pPr marL="214341" indent="-214341">
              <a:lnSpc>
                <a:spcPct val="150000"/>
              </a:lnSpc>
              <a:buFont typeface="Arial" panose="020B0604020202020204" pitchFamily="34" charset="0"/>
              <a:buChar char="•"/>
            </a:pPr>
            <a:r>
              <a:rPr lang="en-US" sz="1200" b="1" dirty="0">
                <a:latin typeface="Roboto Light" panose="02000000000000000000" pitchFamily="2" charset="0"/>
                <a:ea typeface="Roboto Light" panose="02000000000000000000" pitchFamily="2" charset="0"/>
                <a:cs typeface="Roboto Light" panose="02000000000000000000" pitchFamily="2" charset="0"/>
              </a:rPr>
              <a:t>When </a:t>
            </a:r>
            <a:r>
              <a:rPr lang="en-US" sz="1200" b="1" u="sng" dirty="0">
                <a:latin typeface="Roboto Light" panose="02000000000000000000" pitchFamily="2" charset="0"/>
                <a:ea typeface="Roboto Light" panose="02000000000000000000" pitchFamily="2" charset="0"/>
                <a:cs typeface="Roboto Light" panose="02000000000000000000" pitchFamily="2" charset="0"/>
              </a:rPr>
              <a:t>articles are accessed </a:t>
            </a:r>
            <a:r>
              <a:rPr lang="en-US" sz="1200" b="1" dirty="0">
                <a:latin typeface="Roboto Light" panose="02000000000000000000" pitchFamily="2" charset="0"/>
                <a:ea typeface="Roboto Light" panose="02000000000000000000" pitchFamily="2" charset="0"/>
                <a:cs typeface="Roboto Light" panose="02000000000000000000" pitchFamily="2" charset="0"/>
              </a:rPr>
              <a:t>on HeinOnline each month</a:t>
            </a:r>
          </a:p>
          <a:p>
            <a:pPr marL="214341" indent="-214341">
              <a:lnSpc>
                <a:spcPct val="150000"/>
              </a:lnSpc>
              <a:buFont typeface="Arial" panose="020B0604020202020204" pitchFamily="34" charset="0"/>
              <a:buChar char="•"/>
            </a:pPr>
            <a:r>
              <a:rPr lang="en-US" sz="1200" b="1" dirty="0">
                <a:latin typeface="Roboto Light" panose="02000000000000000000" pitchFamily="2" charset="0"/>
                <a:ea typeface="Roboto Light" panose="02000000000000000000" pitchFamily="2" charset="0"/>
                <a:cs typeface="Roboto Light" panose="02000000000000000000" pitchFamily="2" charset="0"/>
              </a:rPr>
              <a:t>When </a:t>
            </a:r>
            <a:r>
              <a:rPr lang="en-US" sz="1200" b="1" u="sng" dirty="0">
                <a:latin typeface="Roboto Light" panose="02000000000000000000" pitchFamily="2" charset="0"/>
                <a:ea typeface="Roboto Light" panose="02000000000000000000" pitchFamily="2" charset="0"/>
                <a:cs typeface="Roboto Light" panose="02000000000000000000" pitchFamily="2" charset="0"/>
              </a:rPr>
              <a:t>similar articles are published </a:t>
            </a:r>
            <a:r>
              <a:rPr lang="en-US" sz="1200" b="1" dirty="0">
                <a:latin typeface="Roboto Light" panose="02000000000000000000" pitchFamily="2" charset="0"/>
                <a:ea typeface="Roboto Light" panose="02000000000000000000" pitchFamily="2" charset="0"/>
                <a:cs typeface="Roboto Light" panose="02000000000000000000" pitchFamily="2" charset="0"/>
              </a:rPr>
              <a:t>on this author’s works</a:t>
            </a:r>
          </a:p>
        </p:txBody>
      </p:sp>
      <p:sp>
        <p:nvSpPr>
          <p:cNvPr id="27" name="Rectangle 26"/>
          <p:cNvSpPr/>
          <p:nvPr/>
        </p:nvSpPr>
        <p:spPr>
          <a:xfrm>
            <a:off x="304414" y="4526732"/>
            <a:ext cx="4429646" cy="562985"/>
          </a:xfrm>
          <a:prstGeom prst="rect">
            <a:avLst/>
          </a:prstGeom>
        </p:spPr>
        <p:style>
          <a:lnRef idx="1">
            <a:schemeClr val="accent1"/>
          </a:lnRef>
          <a:fillRef idx="2">
            <a:schemeClr val="accent1"/>
          </a:fillRef>
          <a:effectRef idx="1">
            <a:schemeClr val="accent1"/>
          </a:effectRef>
          <a:fontRef idx="minor">
            <a:schemeClr val="dk1"/>
          </a:fontRef>
        </p:style>
        <p:txBody>
          <a:bodyPr wrap="square" lIns="68589" tIns="34295" rIns="68589" bIns="34295">
            <a:spAutoFit/>
          </a:bodyPr>
          <a:lstStyle/>
          <a:p>
            <a:pPr>
              <a:lnSpc>
                <a:spcPct val="150000"/>
              </a:lnSpc>
            </a:pPr>
            <a:r>
              <a:rPr lang="en-US" sz="1100" dirty="0">
                <a:latin typeface="Roboto Light" panose="02000000000000000000" pitchFamily="2" charset="0"/>
                <a:ea typeface="Roboto Light" panose="02000000000000000000" pitchFamily="2" charset="0"/>
                <a:cs typeface="Roboto Light" panose="02000000000000000000" pitchFamily="2" charset="0"/>
              </a:rPr>
              <a:t>Choose the desired alerts, enter an email address, and click </a:t>
            </a:r>
            <a:r>
              <a:rPr lang="en-US" sz="1100" i="1" dirty="0">
                <a:latin typeface="Roboto Light" panose="02000000000000000000" pitchFamily="2" charset="0"/>
                <a:ea typeface="Roboto Light" panose="02000000000000000000" pitchFamily="2" charset="0"/>
                <a:cs typeface="Roboto Light" panose="02000000000000000000" pitchFamily="2" charset="0"/>
              </a:rPr>
              <a:t>Set up email alerts</a:t>
            </a:r>
            <a:r>
              <a:rPr lang="en-US" sz="1100" dirty="0">
                <a:latin typeface="Roboto Light" panose="02000000000000000000" pitchFamily="2" charset="0"/>
                <a:ea typeface="Roboto Light" panose="02000000000000000000" pitchFamily="2" charset="0"/>
                <a:cs typeface="Roboto Light" panose="02000000000000000000" pitchFamily="2" charset="0"/>
              </a:rPr>
              <a:t>. These alerts will be sent once a month.</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869" y="1567888"/>
            <a:ext cx="4344797" cy="289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134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13</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860549"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Author Profiles &amp; Explore This Author</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715" y="1005576"/>
            <a:ext cx="5780147" cy="391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988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14</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860549"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Author Profiles &amp; Explore This Author</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35" y="931336"/>
            <a:ext cx="5977509" cy="407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923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15</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548922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U.S. News &amp; World Report</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TextBox 10">
            <a:extLst>
              <a:ext uri="{FF2B5EF4-FFF2-40B4-BE49-F238E27FC236}">
                <a16:creationId xmlns:a16="http://schemas.microsoft.com/office/drawing/2014/main" xmlns="" id="{5B091299-8A20-4627-9BA7-BF190A2BB615}"/>
              </a:ext>
            </a:extLst>
          </p:cNvPr>
          <p:cNvSpPr txBox="1"/>
          <p:nvPr/>
        </p:nvSpPr>
        <p:spPr>
          <a:xfrm>
            <a:off x="412454" y="1103217"/>
            <a:ext cx="8589191" cy="3947234"/>
          </a:xfrm>
          <a:prstGeom prst="rect">
            <a:avLst/>
          </a:prstGeom>
          <a:noFill/>
        </p:spPr>
        <p:txBody>
          <a:bodyPr wrap="square" lIns="68589" tIns="34295" rIns="68589" bIns="34295" rtlCol="0" anchor="ctr">
            <a:spAutoFit/>
          </a:bodyPr>
          <a:lstStyle/>
          <a:p>
            <a:pPr>
              <a:lnSpc>
                <a:spcPct val="120000"/>
              </a:lnSpc>
            </a:pPr>
            <a:r>
              <a:rPr lang="en-US" sz="1500" b="1" u="sng" dirty="0">
                <a:latin typeface="Roboto Light" panose="02000000000000000000" pitchFamily="2" charset="0"/>
                <a:ea typeface="Roboto Light" panose="02000000000000000000" pitchFamily="2" charset="0"/>
                <a:cs typeface="Roboto Light" panose="02000000000000000000" pitchFamily="2" charset="0"/>
              </a:rPr>
              <a:t>Why Hein?</a:t>
            </a:r>
          </a:p>
          <a:p>
            <a:pPr>
              <a:lnSpc>
                <a:spcPct val="120000"/>
              </a:lnSpc>
            </a:pPr>
            <a:endParaRPr lang="en-US" sz="1500" b="1"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Prior to the February 2019  announcement, the Hein Company was approached by a group of law school deans and professors who requested that we consider collaborating with </a:t>
            </a:r>
            <a:r>
              <a:rPr lang="en-US" sz="1200" i="1" dirty="0">
                <a:latin typeface="Roboto Light" panose="02000000000000000000" pitchFamily="2" charset="0"/>
                <a:ea typeface="Roboto Light" panose="02000000000000000000" pitchFamily="2" charset="0"/>
                <a:cs typeface="Roboto Light" panose="02000000000000000000" pitchFamily="2" charset="0"/>
              </a:rPr>
              <a:t>U.S. News </a:t>
            </a:r>
            <a:r>
              <a:rPr lang="en-US" sz="1200" dirty="0">
                <a:latin typeface="Roboto Light" panose="02000000000000000000" pitchFamily="2" charset="0"/>
                <a:ea typeface="Roboto Light" panose="02000000000000000000" pitchFamily="2" charset="0"/>
                <a:cs typeface="Roboto Light" panose="02000000000000000000" pitchFamily="2" charset="0"/>
              </a:rPr>
              <a:t>on this upcoming project. HeinOnline was chosen by the group and </a:t>
            </a:r>
            <a:r>
              <a:rPr lang="en-US" sz="1200" i="1" dirty="0">
                <a:latin typeface="Roboto Light" panose="02000000000000000000" pitchFamily="2" charset="0"/>
                <a:ea typeface="Roboto Light" panose="02000000000000000000" pitchFamily="2" charset="0"/>
                <a:cs typeface="Roboto Light" panose="02000000000000000000" pitchFamily="2" charset="0"/>
              </a:rPr>
              <a:t>U.S. News </a:t>
            </a:r>
            <a:r>
              <a:rPr lang="en-US" sz="1200" dirty="0">
                <a:latin typeface="Roboto Light" panose="02000000000000000000" pitchFamily="2" charset="0"/>
                <a:ea typeface="Roboto Light" panose="02000000000000000000" pitchFamily="2" charset="0"/>
                <a:cs typeface="Roboto Light" panose="02000000000000000000" pitchFamily="2" charset="0"/>
              </a:rPr>
              <a:t>based on the following qualifications:</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a:t>
            </a:r>
            <a:r>
              <a:rPr lang="en-US" sz="1200" dirty="0" err="1">
                <a:latin typeface="Roboto Light" panose="02000000000000000000" pitchFamily="2" charset="0"/>
                <a:ea typeface="Roboto Light" panose="02000000000000000000" pitchFamily="2" charset="0"/>
                <a:cs typeface="Roboto Light" panose="02000000000000000000" pitchFamily="2" charset="0"/>
              </a:rPr>
              <a:t>HeinOnline’s</a:t>
            </a:r>
            <a:r>
              <a:rPr lang="en-US" sz="1200" dirty="0">
                <a:latin typeface="Roboto Light" panose="02000000000000000000" pitchFamily="2" charset="0"/>
                <a:ea typeface="Roboto Light" panose="02000000000000000000" pitchFamily="2" charset="0"/>
                <a:cs typeface="Roboto Light" panose="02000000000000000000" pitchFamily="2" charset="0"/>
              </a:rPr>
              <a:t> Law Journal Library contains comprehensive coverage of more </a:t>
            </a:r>
            <a:r>
              <a:rPr lang="en-US" sz="1200" b="1" dirty="0">
                <a:latin typeface="Roboto Light" panose="02000000000000000000" pitchFamily="2" charset="0"/>
                <a:ea typeface="Roboto Light" panose="02000000000000000000" pitchFamily="2" charset="0"/>
                <a:cs typeface="Roboto Light" panose="02000000000000000000" pitchFamily="2" charset="0"/>
              </a:rPr>
              <a:t>nearly 2,800 legal  periodicals</a:t>
            </a:r>
            <a:r>
              <a:rPr lang="en-US" sz="1200" dirty="0">
                <a:latin typeface="Roboto Light" panose="02000000000000000000" pitchFamily="2" charset="0"/>
                <a:ea typeface="Roboto Light" panose="02000000000000000000" pitchFamily="2" charset="0"/>
                <a:cs typeface="Roboto Light" panose="02000000000000000000" pitchFamily="2" charset="0"/>
              </a:rPr>
              <a:t>, 	more than its current competitors. </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HeinOnline had already created its own </a:t>
            </a:r>
            <a:r>
              <a:rPr lang="en-US" sz="1200" b="1" dirty="0">
                <a:latin typeface="Roboto Light" panose="02000000000000000000" pitchFamily="2" charset="0"/>
                <a:ea typeface="Roboto Light" panose="02000000000000000000" pitchFamily="2" charset="0"/>
                <a:cs typeface="Roboto Light" panose="02000000000000000000" pitchFamily="2" charset="0"/>
              </a:rPr>
              <a:t>tools for citation analysis </a:t>
            </a:r>
            <a:r>
              <a:rPr lang="en-US" sz="1200" dirty="0">
                <a:latin typeface="Roboto Light" panose="02000000000000000000" pitchFamily="2" charset="0"/>
                <a:ea typeface="Roboto Light" panose="02000000000000000000" pitchFamily="2" charset="0"/>
                <a:cs typeface="Roboto Light" panose="02000000000000000000" pitchFamily="2" charset="0"/>
              </a:rPr>
              <a:t>within </a:t>
            </a: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HeinOnline had already begun performing citation analyses of </a:t>
            </a:r>
            <a:r>
              <a:rPr lang="en-US" sz="1200" b="1" dirty="0">
                <a:latin typeface="Roboto Light" panose="02000000000000000000" pitchFamily="2" charset="0"/>
                <a:ea typeface="Roboto Light" panose="02000000000000000000" pitchFamily="2" charset="0"/>
                <a:cs typeface="Roboto Light" panose="02000000000000000000" pitchFamily="2" charset="0"/>
              </a:rPr>
              <a:t>faculty publications </a:t>
            </a:r>
            <a:r>
              <a:rPr lang="en-US" sz="1200" dirty="0">
                <a:latin typeface="Roboto Light" panose="02000000000000000000" pitchFamily="2" charset="0"/>
                <a:ea typeface="Roboto Light" panose="02000000000000000000" pitchFamily="2" charset="0"/>
                <a:cs typeface="Roboto Light" panose="02000000000000000000" pitchFamily="2" charset="0"/>
              </a:rPr>
              <a:t>using these tools. </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Hein’s citations offer </a:t>
            </a:r>
            <a:r>
              <a:rPr lang="en-US" sz="1200" b="1" dirty="0">
                <a:latin typeface="Roboto Light" panose="02000000000000000000" pitchFamily="2" charset="0"/>
                <a:ea typeface="Roboto Light" panose="02000000000000000000" pitchFamily="2" charset="0"/>
                <a:cs typeface="Roboto Light" panose="02000000000000000000" pitchFamily="2" charset="0"/>
              </a:rPr>
              <a:t>many advantages </a:t>
            </a:r>
            <a:r>
              <a:rPr lang="en-US" sz="1200" dirty="0">
                <a:latin typeface="Roboto Light" panose="02000000000000000000" pitchFamily="2" charset="0"/>
                <a:ea typeface="Roboto Light" panose="02000000000000000000" pitchFamily="2" charset="0"/>
                <a:cs typeface="Roboto Light" panose="02000000000000000000" pitchFamily="2" charset="0"/>
              </a:rPr>
              <a:t>over other database providers such as: including indexing multiple authors per 	article, more foreign law journals, comprehensive coverage, and several  others.</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a:t>
            </a:r>
          </a:p>
        </p:txBody>
      </p:sp>
    </p:spTree>
    <p:extLst>
      <p:ext uri="{BB962C8B-B14F-4D97-AF65-F5344CB8AC3E}">
        <p14:creationId xmlns:p14="http://schemas.microsoft.com/office/powerpoint/2010/main" val="2964956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C3E645B3-A827-457C-ADE1-3BE7F5DE6217}"/>
              </a:ext>
            </a:extLst>
          </p:cNvPr>
          <p:cNvCxnSpPr>
            <a:cxnSpLocks/>
          </p:cNvCxnSpPr>
          <p:nvPr/>
        </p:nvCxnSpPr>
        <p:spPr>
          <a:xfrm flipV="1">
            <a:off x="4071972" y="1167594"/>
            <a:ext cx="662088" cy="50030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9CCEC75-39A5-4115-A366-BF91994FA9FB}"/>
              </a:ext>
            </a:extLst>
          </p:cNvPr>
          <p:cNvCxnSpPr>
            <a:cxnSpLocks/>
          </p:cNvCxnSpPr>
          <p:nvPr/>
        </p:nvCxnSpPr>
        <p:spPr>
          <a:xfrm>
            <a:off x="4071972" y="3428011"/>
            <a:ext cx="743118" cy="64215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05F5EFC-D5AF-44FC-B2B5-6A8F336CF4FC}"/>
              </a:ext>
            </a:extLst>
          </p:cNvPr>
          <p:cNvCxnSpPr>
            <a:cxnSpLocks/>
          </p:cNvCxnSpPr>
          <p:nvPr/>
        </p:nvCxnSpPr>
        <p:spPr>
          <a:xfrm flipV="1">
            <a:off x="4247879" y="1707654"/>
            <a:ext cx="1296482" cy="42144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749655B-770E-4042-93C4-D57EF916D70B}"/>
              </a:ext>
            </a:extLst>
          </p:cNvPr>
          <p:cNvCxnSpPr>
            <a:cxnSpLocks/>
          </p:cNvCxnSpPr>
          <p:nvPr/>
        </p:nvCxnSpPr>
        <p:spPr>
          <a:xfrm flipH="1">
            <a:off x="4301899" y="2585747"/>
            <a:ext cx="151256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182C7240-6A95-41DC-979A-738308ECEFE9}"/>
              </a:ext>
            </a:extLst>
          </p:cNvPr>
          <p:cNvCxnSpPr>
            <a:cxnSpLocks/>
          </p:cNvCxnSpPr>
          <p:nvPr/>
        </p:nvCxnSpPr>
        <p:spPr>
          <a:xfrm>
            <a:off x="4247879" y="3005625"/>
            <a:ext cx="1188441" cy="42238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xmlns="" id="{8A0C9811-C322-4EFA-BAB3-A684C5483FE6}"/>
              </a:ext>
            </a:extLst>
          </p:cNvPr>
          <p:cNvSpPr/>
          <p:nvPr/>
        </p:nvSpPr>
        <p:spPr>
          <a:xfrm>
            <a:off x="4788080" y="249492"/>
            <a:ext cx="839974" cy="839756"/>
          </a:xfrm>
          <a:prstGeom prst="ellipse">
            <a:avLst/>
          </a:prstGeom>
          <a:solidFill>
            <a:srgbClr val="174068"/>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6" name="Oval 5">
            <a:extLst>
              <a:ext uri="{FF2B5EF4-FFF2-40B4-BE49-F238E27FC236}">
                <a16:creationId xmlns:a16="http://schemas.microsoft.com/office/drawing/2014/main" xmlns="" id="{A384532D-1AB9-46FF-B085-BF8E96039B13}"/>
              </a:ext>
            </a:extLst>
          </p:cNvPr>
          <p:cNvSpPr/>
          <p:nvPr/>
        </p:nvSpPr>
        <p:spPr>
          <a:xfrm>
            <a:off x="4788080" y="4103887"/>
            <a:ext cx="839974" cy="839756"/>
          </a:xfrm>
          <a:prstGeom prst="ellipse">
            <a:avLst/>
          </a:prstGeom>
          <a:solidFill>
            <a:srgbClr val="6DA6DE"/>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7" name="Oval 6">
            <a:extLst>
              <a:ext uri="{FF2B5EF4-FFF2-40B4-BE49-F238E27FC236}">
                <a16:creationId xmlns:a16="http://schemas.microsoft.com/office/drawing/2014/main" xmlns="" id="{0D60A15F-66C0-4A98-91E7-646BC467EB5B}"/>
              </a:ext>
            </a:extLst>
          </p:cNvPr>
          <p:cNvSpPr/>
          <p:nvPr/>
        </p:nvSpPr>
        <p:spPr>
          <a:xfrm>
            <a:off x="5544361" y="3230412"/>
            <a:ext cx="839974" cy="839756"/>
          </a:xfrm>
          <a:prstGeom prst="ellipse">
            <a:avLst/>
          </a:prstGeom>
          <a:solidFill>
            <a:srgbClr val="448CD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8" name="Oval 7">
            <a:extLst>
              <a:ext uri="{FF2B5EF4-FFF2-40B4-BE49-F238E27FC236}">
                <a16:creationId xmlns:a16="http://schemas.microsoft.com/office/drawing/2014/main" xmlns="" id="{B0AEC8DD-6528-4B78-93C7-19CD7B0F013B}"/>
              </a:ext>
            </a:extLst>
          </p:cNvPr>
          <p:cNvSpPr/>
          <p:nvPr/>
        </p:nvSpPr>
        <p:spPr>
          <a:xfrm>
            <a:off x="5638249" y="1101325"/>
            <a:ext cx="839974" cy="839756"/>
          </a:xfrm>
          <a:prstGeom prst="ellipse">
            <a:avLst/>
          </a:prstGeom>
          <a:solidFill>
            <a:srgbClr val="215992"/>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9" name="Oval 8">
            <a:extLst>
              <a:ext uri="{FF2B5EF4-FFF2-40B4-BE49-F238E27FC236}">
                <a16:creationId xmlns:a16="http://schemas.microsoft.com/office/drawing/2014/main" xmlns="" id="{EBCB9A58-F6FD-41AA-9001-CE240370CB80}"/>
              </a:ext>
            </a:extLst>
          </p:cNvPr>
          <p:cNvSpPr/>
          <p:nvPr/>
        </p:nvSpPr>
        <p:spPr>
          <a:xfrm>
            <a:off x="5951983" y="2165869"/>
            <a:ext cx="839974" cy="839756"/>
          </a:xfrm>
          <a:prstGeom prst="ellipse">
            <a:avLst/>
          </a:prstGeom>
          <a:solidFill>
            <a:srgbClr val="2A73BB"/>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77" name="Rectangle 76">
            <a:extLst>
              <a:ext uri="{FF2B5EF4-FFF2-40B4-BE49-F238E27FC236}">
                <a16:creationId xmlns:a16="http://schemas.microsoft.com/office/drawing/2014/main" xmlns="" id="{423A8069-6692-4A12-8B51-3B5E2E5973C4}"/>
              </a:ext>
            </a:extLst>
          </p:cNvPr>
          <p:cNvSpPr/>
          <p:nvPr/>
        </p:nvSpPr>
        <p:spPr>
          <a:xfrm>
            <a:off x="5706421" y="411511"/>
            <a:ext cx="3208209" cy="401648"/>
          </a:xfrm>
          <a:prstGeom prst="rect">
            <a:avLst/>
          </a:prstGeom>
        </p:spPr>
        <p:txBody>
          <a:bodyPr wrap="square" lIns="68589" tIns="34295" rIns="68589" bIns="34295" anchor="ctr">
            <a:spAutoFit/>
          </a:bodyPr>
          <a:lstStyle/>
          <a:p>
            <a:pPr>
              <a:lnSpc>
                <a:spcPct val="120000"/>
              </a:lnSpc>
            </a:pPr>
            <a:r>
              <a:rPr lang="en-US" sz="900" dirty="0">
                <a:latin typeface="Roboto Light" panose="02000000000000000000" pitchFamily="2" charset="0"/>
                <a:ea typeface="Roboto Light" panose="02000000000000000000" pitchFamily="2" charset="0"/>
                <a:cs typeface="Roboto Light" panose="02000000000000000000" pitchFamily="2" charset="0"/>
              </a:rPr>
              <a:t>It contains </a:t>
            </a:r>
            <a:r>
              <a:rPr lang="en-US" sz="900" b="1" dirty="0">
                <a:latin typeface="Roboto Light" panose="02000000000000000000" pitchFamily="2" charset="0"/>
                <a:ea typeface="Roboto Light" panose="02000000000000000000" pitchFamily="2" charset="0"/>
                <a:cs typeface="Roboto Light" panose="02000000000000000000" pitchFamily="2" charset="0"/>
              </a:rPr>
              <a:t>nearly 2,800 journals</a:t>
            </a:r>
            <a:r>
              <a:rPr lang="en-US" sz="900" dirty="0">
                <a:latin typeface="Roboto Light" panose="02000000000000000000" pitchFamily="2" charset="0"/>
                <a:ea typeface="Roboto Light" panose="02000000000000000000" pitchFamily="2" charset="0"/>
                <a:cs typeface="Roboto Light" panose="02000000000000000000" pitchFamily="2" charset="0"/>
              </a:rPr>
              <a:t>, 65,000 volumes, and more than </a:t>
            </a:r>
            <a:r>
              <a:rPr lang="en-US" sz="900" b="1" dirty="0">
                <a:latin typeface="Roboto Light" panose="02000000000000000000" pitchFamily="2" charset="0"/>
                <a:ea typeface="Roboto Light" panose="02000000000000000000" pitchFamily="2" charset="0"/>
                <a:cs typeface="Roboto Light" panose="02000000000000000000" pitchFamily="2" charset="0"/>
              </a:rPr>
              <a:t>2 million documents </a:t>
            </a:r>
            <a:r>
              <a:rPr lang="en-US" sz="900" dirty="0">
                <a:latin typeface="Roboto Light" panose="02000000000000000000" pitchFamily="2" charset="0"/>
                <a:ea typeface="Roboto Light" panose="02000000000000000000" pitchFamily="2" charset="0"/>
                <a:cs typeface="Roboto Light" panose="02000000000000000000" pitchFamily="2" charset="0"/>
              </a:rPr>
              <a:t>within </a:t>
            </a:r>
            <a:r>
              <a:rPr lang="en-US" sz="900" b="1" dirty="0">
                <a:latin typeface="Roboto Light" panose="02000000000000000000" pitchFamily="2" charset="0"/>
                <a:ea typeface="Roboto Light" panose="02000000000000000000" pitchFamily="2" charset="0"/>
                <a:cs typeface="Roboto Light" panose="02000000000000000000" pitchFamily="2" charset="0"/>
              </a:rPr>
              <a:t>37 million pages</a:t>
            </a:r>
            <a:endParaRPr lang="en-US" sz="900" kern="0" dirty="0">
              <a:solidFill>
                <a:schemeClr val="tx1">
                  <a:lumMod val="50000"/>
                  <a:lumOff val="50000"/>
                </a:schemeClr>
              </a:solidFill>
              <a:latin typeface="Open Sans"/>
              <a:cs typeface="Arial" panose="020B0604020202020204" pitchFamily="34" charset="0"/>
            </a:endParaRPr>
          </a:p>
        </p:txBody>
      </p:sp>
      <p:sp>
        <p:nvSpPr>
          <p:cNvPr id="78" name="Rectangle 77">
            <a:extLst>
              <a:ext uri="{FF2B5EF4-FFF2-40B4-BE49-F238E27FC236}">
                <a16:creationId xmlns:a16="http://schemas.microsoft.com/office/drawing/2014/main" xmlns="" id="{A0797A35-D8F0-4515-89B1-0F2B19E7F714}"/>
              </a:ext>
            </a:extLst>
          </p:cNvPr>
          <p:cNvSpPr/>
          <p:nvPr/>
        </p:nvSpPr>
        <p:spPr>
          <a:xfrm>
            <a:off x="6589716" y="1154180"/>
            <a:ext cx="2436406" cy="734047"/>
          </a:xfrm>
          <a:prstGeom prst="rect">
            <a:avLst/>
          </a:prstGeom>
        </p:spPr>
        <p:txBody>
          <a:bodyPr wrap="square" lIns="68589" tIns="34295" rIns="68589" bIns="34295" anchor="ctr">
            <a:spAutoFit/>
          </a:bodyPr>
          <a:lstStyle/>
          <a:p>
            <a:pPr>
              <a:lnSpc>
                <a:spcPct val="120000"/>
              </a:lnSpc>
            </a:pPr>
            <a:r>
              <a:rPr lang="en-US" sz="900" dirty="0">
                <a:latin typeface="Roboto Light" panose="02000000000000000000" pitchFamily="2" charset="0"/>
                <a:ea typeface="Roboto Light" panose="02000000000000000000" pitchFamily="2" charset="0"/>
                <a:cs typeface="Roboto Light" panose="02000000000000000000" pitchFamily="2" charset="0"/>
              </a:rPr>
              <a:t>HeinOnline contains </a:t>
            </a:r>
            <a:r>
              <a:rPr lang="en-US" sz="900" b="1" dirty="0">
                <a:latin typeface="Roboto Light" panose="02000000000000000000" pitchFamily="2" charset="0"/>
                <a:ea typeface="Roboto Light" panose="02000000000000000000" pitchFamily="2" charset="0"/>
                <a:cs typeface="Roboto Light" panose="02000000000000000000" pitchFamily="2" charset="0"/>
              </a:rPr>
              <a:t>98% of the Top 500 Journals </a:t>
            </a:r>
            <a:r>
              <a:rPr lang="en-US" sz="900" dirty="0">
                <a:latin typeface="Roboto Light" panose="02000000000000000000" pitchFamily="2" charset="0"/>
                <a:ea typeface="Roboto Light" panose="02000000000000000000" pitchFamily="2" charset="0"/>
                <a:cs typeface="Roboto Light" panose="02000000000000000000" pitchFamily="2" charset="0"/>
              </a:rPr>
              <a:t>and </a:t>
            </a:r>
            <a:r>
              <a:rPr lang="en-US" sz="900" b="1" dirty="0">
                <a:latin typeface="Roboto Light" panose="02000000000000000000" pitchFamily="2" charset="0"/>
                <a:ea typeface="Roboto Light" panose="02000000000000000000" pitchFamily="2" charset="0"/>
                <a:cs typeface="Roboto Light" panose="02000000000000000000" pitchFamily="2" charset="0"/>
              </a:rPr>
              <a:t>85% of the Top 1,000</a:t>
            </a:r>
            <a:r>
              <a:rPr lang="en-US" sz="900" dirty="0">
                <a:latin typeface="Roboto Light" panose="02000000000000000000" pitchFamily="2" charset="0"/>
                <a:ea typeface="Roboto Light" panose="02000000000000000000" pitchFamily="2" charset="0"/>
                <a:cs typeface="Roboto Light" panose="02000000000000000000" pitchFamily="2" charset="0"/>
              </a:rPr>
              <a:t> Journals according to the Washington and Lee Law Journal Rankings Project. </a:t>
            </a:r>
          </a:p>
        </p:txBody>
      </p:sp>
      <p:sp>
        <p:nvSpPr>
          <p:cNvPr id="79" name="Rectangle 78">
            <a:extLst>
              <a:ext uri="{FF2B5EF4-FFF2-40B4-BE49-F238E27FC236}">
                <a16:creationId xmlns:a16="http://schemas.microsoft.com/office/drawing/2014/main" xmlns="" id="{11443319-3B20-410D-AFF8-8410E0316950}"/>
              </a:ext>
            </a:extLst>
          </p:cNvPr>
          <p:cNvSpPr/>
          <p:nvPr/>
        </p:nvSpPr>
        <p:spPr>
          <a:xfrm>
            <a:off x="5951983" y="4332508"/>
            <a:ext cx="2406277" cy="567848"/>
          </a:xfrm>
          <a:prstGeom prst="rect">
            <a:avLst/>
          </a:prstGeom>
        </p:spPr>
        <p:txBody>
          <a:bodyPr wrap="square" lIns="68589" tIns="34295" rIns="68589" bIns="34295" anchor="ctr">
            <a:spAutoFit/>
          </a:bodyPr>
          <a:lstStyle/>
          <a:p>
            <a:pPr>
              <a:lnSpc>
                <a:spcPct val="120000"/>
              </a:lnSpc>
            </a:pPr>
            <a:r>
              <a:rPr lang="en-US" sz="900" b="1" dirty="0">
                <a:latin typeface="Roboto Light" panose="02000000000000000000" pitchFamily="2" charset="0"/>
                <a:ea typeface="Roboto Light" panose="02000000000000000000" pitchFamily="2" charset="0"/>
                <a:cs typeface="Roboto Light" panose="02000000000000000000" pitchFamily="2" charset="0"/>
              </a:rPr>
              <a:t>Interdisciplinary</a:t>
            </a:r>
            <a:r>
              <a:rPr lang="en-US" sz="900" dirty="0">
                <a:latin typeface="Roboto Light" panose="02000000000000000000" pitchFamily="2" charset="0"/>
                <a:ea typeface="Roboto Light" panose="02000000000000000000" pitchFamily="2" charset="0"/>
                <a:cs typeface="Roboto Light" panose="02000000000000000000" pitchFamily="2" charset="0"/>
              </a:rPr>
              <a:t>: Comprised of a variety of subjects such as political science, technology, history, and much more!</a:t>
            </a:r>
            <a:endParaRPr lang="en-US" sz="900" kern="0" dirty="0">
              <a:solidFill>
                <a:schemeClr val="tx1">
                  <a:lumMod val="50000"/>
                  <a:lumOff val="50000"/>
                </a:schemeClr>
              </a:solidFill>
              <a:latin typeface="Open Sans"/>
              <a:cs typeface="Arial" panose="020B0604020202020204" pitchFamily="34" charset="0"/>
            </a:endParaRPr>
          </a:p>
        </p:txBody>
      </p:sp>
      <p:sp>
        <p:nvSpPr>
          <p:cNvPr id="80" name="Rectangle 79">
            <a:extLst>
              <a:ext uri="{FF2B5EF4-FFF2-40B4-BE49-F238E27FC236}">
                <a16:creationId xmlns:a16="http://schemas.microsoft.com/office/drawing/2014/main" xmlns="" id="{E3C31393-073E-42F3-A9EA-F4D263280F5B}"/>
              </a:ext>
            </a:extLst>
          </p:cNvPr>
          <p:cNvSpPr/>
          <p:nvPr/>
        </p:nvSpPr>
        <p:spPr>
          <a:xfrm>
            <a:off x="6493738" y="3388253"/>
            <a:ext cx="2532385" cy="567848"/>
          </a:xfrm>
          <a:prstGeom prst="rect">
            <a:avLst/>
          </a:prstGeom>
        </p:spPr>
        <p:txBody>
          <a:bodyPr wrap="square" lIns="68589" tIns="34295" rIns="68589" bIns="34295" anchor="ctr">
            <a:spAutoFit/>
          </a:bodyPr>
          <a:lstStyle/>
          <a:p>
            <a:pPr>
              <a:lnSpc>
                <a:spcPct val="120000"/>
              </a:lnSpc>
            </a:pPr>
            <a:r>
              <a:rPr lang="en-US" sz="900" dirty="0">
                <a:latin typeface="Roboto Light" panose="02000000000000000000" pitchFamily="2" charset="0"/>
                <a:ea typeface="Roboto Light" panose="02000000000000000000" pitchFamily="2" charset="0"/>
                <a:cs typeface="Roboto Light" panose="02000000000000000000" pitchFamily="2" charset="0"/>
              </a:rPr>
              <a:t>There are currently </a:t>
            </a:r>
            <a:r>
              <a:rPr lang="en-US" sz="900" b="1" dirty="0">
                <a:latin typeface="Roboto Light" panose="02000000000000000000" pitchFamily="2" charset="0"/>
                <a:ea typeface="Roboto Light" panose="02000000000000000000" pitchFamily="2" charset="0"/>
                <a:cs typeface="Roboto Light" panose="02000000000000000000" pitchFamily="2" charset="0"/>
              </a:rPr>
              <a:t>1,750 active serial titles</a:t>
            </a:r>
            <a:r>
              <a:rPr lang="en-US" sz="900" dirty="0">
                <a:latin typeface="Roboto Light" panose="02000000000000000000" pitchFamily="2" charset="0"/>
                <a:ea typeface="Roboto Light" panose="02000000000000000000" pitchFamily="2" charset="0"/>
                <a:cs typeface="Roboto Light" panose="02000000000000000000" pitchFamily="2" charset="0"/>
              </a:rPr>
              <a:t>, and nearly 40% of the journals  or over 1,000 journals  are </a:t>
            </a:r>
            <a:r>
              <a:rPr lang="en-US" sz="900" u="sng" dirty="0">
                <a:latin typeface="Roboto Light" panose="02000000000000000000" pitchFamily="2" charset="0"/>
                <a:ea typeface="Roboto Light" panose="02000000000000000000" pitchFamily="2" charset="0"/>
                <a:cs typeface="Roboto Light" panose="02000000000000000000" pitchFamily="2" charset="0"/>
              </a:rPr>
              <a:t>published outside of the U.S.</a:t>
            </a:r>
            <a:endParaRPr lang="en-US" sz="900" u="sng" kern="0" dirty="0">
              <a:solidFill>
                <a:schemeClr val="tx1">
                  <a:lumMod val="50000"/>
                  <a:lumOff val="50000"/>
                </a:schemeClr>
              </a:solidFill>
              <a:latin typeface="Open Sans"/>
              <a:cs typeface="Arial" panose="020B0604020202020204" pitchFamily="34" charset="0"/>
            </a:endParaRPr>
          </a:p>
        </p:txBody>
      </p:sp>
      <p:sp>
        <p:nvSpPr>
          <p:cNvPr id="81" name="Rectangle 80">
            <a:extLst>
              <a:ext uri="{FF2B5EF4-FFF2-40B4-BE49-F238E27FC236}">
                <a16:creationId xmlns:a16="http://schemas.microsoft.com/office/drawing/2014/main" xmlns="" id="{0DF7ED89-21DE-4AA5-B28C-816C0A86428E}"/>
              </a:ext>
            </a:extLst>
          </p:cNvPr>
          <p:cNvSpPr/>
          <p:nvPr/>
        </p:nvSpPr>
        <p:spPr>
          <a:xfrm>
            <a:off x="6894863" y="2218621"/>
            <a:ext cx="2131259" cy="734047"/>
          </a:xfrm>
          <a:prstGeom prst="rect">
            <a:avLst/>
          </a:prstGeom>
        </p:spPr>
        <p:txBody>
          <a:bodyPr wrap="square" lIns="68589" tIns="34295" rIns="68589" bIns="34295" anchor="ctr">
            <a:spAutoFit/>
          </a:bodyPr>
          <a:lstStyle/>
          <a:p>
            <a:pPr>
              <a:lnSpc>
                <a:spcPct val="120000"/>
              </a:lnSpc>
            </a:pPr>
            <a:r>
              <a:rPr lang="en-US" sz="900" dirty="0">
                <a:latin typeface="Roboto Light" panose="02000000000000000000" pitchFamily="2" charset="0"/>
                <a:ea typeface="Roboto Light" panose="02000000000000000000" pitchFamily="2" charset="0"/>
                <a:cs typeface="Roboto Light" panose="02000000000000000000" pitchFamily="2" charset="0"/>
              </a:rPr>
              <a:t>Out of the 2,800 journals, all date back to inception and </a:t>
            </a:r>
            <a:r>
              <a:rPr lang="en-US" sz="900" b="1" dirty="0">
                <a:latin typeface="Roboto Light" panose="02000000000000000000" pitchFamily="2" charset="0"/>
                <a:ea typeface="Roboto Light" panose="02000000000000000000" pitchFamily="2" charset="0"/>
                <a:cs typeface="Roboto Light" panose="02000000000000000000" pitchFamily="2" charset="0"/>
              </a:rPr>
              <a:t>more than 2,200 include coverage to most current issue</a:t>
            </a:r>
            <a:r>
              <a:rPr lang="en-US" sz="900" dirty="0">
                <a:latin typeface="Roboto Light" panose="02000000000000000000" pitchFamily="2" charset="0"/>
                <a:ea typeface="Roboto Light" panose="02000000000000000000" pitchFamily="2" charset="0"/>
                <a:cs typeface="Roboto Light" panose="02000000000000000000" pitchFamily="2" charset="0"/>
              </a:rPr>
              <a:t>, with no delay</a:t>
            </a:r>
            <a:endParaRPr lang="en-US" sz="900" kern="0" dirty="0">
              <a:solidFill>
                <a:schemeClr val="tx1">
                  <a:lumMod val="50000"/>
                  <a:lumOff val="50000"/>
                </a:schemeClr>
              </a:solidFill>
              <a:latin typeface="Open Sans"/>
              <a:cs typeface="Arial" panose="020B0604020202020204" pitchFamily="34" charset="0"/>
            </a:endParaRPr>
          </a:p>
        </p:txBody>
      </p:sp>
      <p:sp>
        <p:nvSpPr>
          <p:cNvPr id="82" name="TextBox 81">
            <a:extLst>
              <a:ext uri="{FF2B5EF4-FFF2-40B4-BE49-F238E27FC236}">
                <a16:creationId xmlns:a16="http://schemas.microsoft.com/office/drawing/2014/main" xmlns="" id="{5DEC5AF6-A929-4E29-BFDE-40C31E11F7C7}"/>
              </a:ext>
            </a:extLst>
          </p:cNvPr>
          <p:cNvSpPr txBox="1"/>
          <p:nvPr/>
        </p:nvSpPr>
        <p:spPr>
          <a:xfrm>
            <a:off x="87082" y="1450976"/>
            <a:ext cx="2646983" cy="715580"/>
          </a:xfrm>
          <a:prstGeom prst="rect">
            <a:avLst/>
          </a:prstGeom>
          <a:noFill/>
        </p:spPr>
        <p:txBody>
          <a:bodyPr wrap="square" lIns="68589" tIns="34295" rIns="68589" bIns="34295" rtlCol="0">
            <a:spAutoFit/>
          </a:bodyPr>
          <a:lstStyle/>
          <a:p>
            <a:r>
              <a:rPr lang="en-IN" sz="2100" b="1" dirty="0">
                <a:solidFill>
                  <a:schemeClr val="bg1"/>
                </a:solidFill>
                <a:latin typeface="Roboto" panose="02000000000000000000" pitchFamily="2" charset="0"/>
                <a:ea typeface="Roboto" panose="02000000000000000000" pitchFamily="2" charset="0"/>
                <a:cs typeface="Roboto" panose="02000000000000000000" pitchFamily="2" charset="0"/>
              </a:rPr>
              <a:t>Law Journal Library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310" y="281138"/>
            <a:ext cx="766668" cy="76646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945" y="4128759"/>
            <a:ext cx="771798" cy="771597"/>
          </a:xfrm>
          <a:prstGeom prst="rect">
            <a:avLst/>
          </a:prstGeom>
        </p:spPr>
      </p:pic>
      <p:pic>
        <p:nvPicPr>
          <p:cNvPr id="12" name="Picture Placeholder 11"/>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1883" r="21883"/>
          <a:stretch>
            <a:fillRect/>
          </a:stretch>
        </p:blipFill>
        <p:spPr>
          <a:xfrm>
            <a:off x="1865862" y="1808766"/>
            <a:ext cx="2044216" cy="1799780"/>
          </a:xfr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0755" y="2161870"/>
            <a:ext cx="811203" cy="810992"/>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0057" y="3286094"/>
            <a:ext cx="728581" cy="72839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9031" y="1116418"/>
            <a:ext cx="798411" cy="798203"/>
          </a:xfrm>
          <a:prstGeom prst="rect">
            <a:avLst/>
          </a:prstGeom>
        </p:spPr>
      </p:pic>
    </p:spTree>
    <p:extLst>
      <p:ext uri="{BB962C8B-B14F-4D97-AF65-F5344CB8AC3E}">
        <p14:creationId xmlns:p14="http://schemas.microsoft.com/office/powerpoint/2010/main" val="2746763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17</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491582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U.S. News &amp; World Report</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412454" y="1221600"/>
            <a:ext cx="7832910" cy="844847"/>
          </a:xfrm>
          <a:prstGeom prst="rect">
            <a:avLst/>
          </a:prstGeom>
          <a:noFill/>
        </p:spPr>
        <p:txBody>
          <a:bodyPr wrap="square" lIns="68589" tIns="34295" rIns="68589" bIns="34295" rtlCol="0" anchor="ctr">
            <a:spAutoFit/>
          </a:bodyPr>
          <a:lstStyle/>
          <a:p>
            <a:pPr>
              <a:lnSpc>
                <a:spcPct val="120000"/>
              </a:lnSpc>
            </a:pPr>
            <a:r>
              <a:rPr lang="en-US" sz="1500" b="1" u="sng" dirty="0">
                <a:latin typeface="Roboto Light" panose="02000000000000000000" pitchFamily="2" charset="0"/>
                <a:ea typeface="Roboto Light" panose="02000000000000000000" pitchFamily="2" charset="0"/>
                <a:cs typeface="Roboto Light" panose="02000000000000000000" pitchFamily="2" charset="0"/>
              </a:rPr>
              <a:t>Overview of </a:t>
            </a:r>
            <a:r>
              <a:rPr lang="en-US" sz="1500" b="1" u="sng" dirty="0" err="1">
                <a:latin typeface="Roboto Light" panose="02000000000000000000" pitchFamily="2" charset="0"/>
                <a:ea typeface="Roboto Light" panose="02000000000000000000" pitchFamily="2" charset="0"/>
                <a:cs typeface="Roboto Light" panose="02000000000000000000" pitchFamily="2" charset="0"/>
              </a:rPr>
              <a:t>HeinOnline’s</a:t>
            </a:r>
            <a:r>
              <a:rPr lang="en-US" sz="1500" b="1" u="sng" dirty="0">
                <a:latin typeface="Roboto Light" panose="02000000000000000000" pitchFamily="2" charset="0"/>
                <a:ea typeface="Roboto Light" panose="02000000000000000000" pitchFamily="2" charset="0"/>
                <a:cs typeface="Roboto Light" panose="02000000000000000000" pitchFamily="2" charset="0"/>
              </a:rPr>
              <a:t> Law Journal Library</a:t>
            </a:r>
          </a:p>
          <a:p>
            <a:pPr>
              <a:lnSpc>
                <a:spcPct val="120000"/>
              </a:lnSpc>
            </a:pPr>
            <a:endParaRPr lang="en-US" sz="1500" b="1"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The Law Journal Library contains many non-academic and commercial journals, from publishers such as:</a:t>
            </a:r>
          </a:p>
        </p:txBody>
      </p:sp>
      <p:sp>
        <p:nvSpPr>
          <p:cNvPr id="7" name="TextBox 6">
            <a:extLst>
              <a:ext uri="{FF2B5EF4-FFF2-40B4-BE49-F238E27FC236}">
                <a16:creationId xmlns:a16="http://schemas.microsoft.com/office/drawing/2014/main" xmlns="" id="{5B091299-8A20-4627-9BA7-BF190A2BB615}"/>
              </a:ext>
            </a:extLst>
          </p:cNvPr>
          <p:cNvSpPr txBox="1"/>
          <p:nvPr/>
        </p:nvSpPr>
        <p:spPr>
          <a:xfrm>
            <a:off x="1114715" y="2115744"/>
            <a:ext cx="3214194" cy="2562240"/>
          </a:xfrm>
          <a:prstGeom prst="rect">
            <a:avLst/>
          </a:prstGeom>
          <a:noFill/>
        </p:spPr>
        <p:txBody>
          <a:bodyPr wrap="square" lIns="68589" tIns="34295" rIns="68589" bIns="34295" rtlCol="0" anchor="ctr">
            <a:spAutoFit/>
          </a:bodyPr>
          <a:lstStyle/>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American Bar Association</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American Society of International Law</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Brill Publishers</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Cambridge University Press</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Canadian Bar Association</a:t>
            </a:r>
          </a:p>
          <a:p>
            <a:pPr>
              <a:lnSpc>
                <a:spcPct val="150000"/>
              </a:lnSpc>
            </a:pPr>
            <a:r>
              <a:rPr lang="en-US" sz="1200" dirty="0" err="1">
                <a:latin typeface="Roboto Light" panose="02000000000000000000" pitchFamily="2" charset="0"/>
                <a:ea typeface="Roboto Light" panose="02000000000000000000" pitchFamily="2" charset="0"/>
                <a:cs typeface="Roboto Light" panose="02000000000000000000" pitchFamily="2" charset="0"/>
              </a:rPr>
              <a:t>Clarus</a:t>
            </a:r>
            <a:r>
              <a:rPr lang="en-US" sz="1200" dirty="0">
                <a:latin typeface="Roboto Light" panose="02000000000000000000" pitchFamily="2" charset="0"/>
                <a:ea typeface="Roboto Light" panose="02000000000000000000" pitchFamily="2" charset="0"/>
                <a:cs typeface="Roboto Light" panose="02000000000000000000" pitchFamily="2" charset="0"/>
              </a:rPr>
              <a:t> Press</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De </a:t>
            </a:r>
            <a:r>
              <a:rPr lang="en-US" sz="1200" dirty="0" err="1">
                <a:latin typeface="Roboto Light" panose="02000000000000000000" pitchFamily="2" charset="0"/>
                <a:ea typeface="Roboto Light" panose="02000000000000000000" pitchFamily="2" charset="0"/>
                <a:cs typeface="Roboto Light" panose="02000000000000000000" pitchFamily="2" charset="0"/>
              </a:rPr>
              <a:t>Gruyter</a:t>
            </a: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Edward Elgar Publishing</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Hart Publishing</a:t>
            </a:r>
          </a:p>
        </p:txBody>
      </p:sp>
      <p:sp>
        <p:nvSpPr>
          <p:cNvPr id="8" name="TextBox 7">
            <a:extLst>
              <a:ext uri="{FF2B5EF4-FFF2-40B4-BE49-F238E27FC236}">
                <a16:creationId xmlns:a16="http://schemas.microsoft.com/office/drawing/2014/main" xmlns="" id="{5B091299-8A20-4627-9BA7-BF190A2BB615}"/>
              </a:ext>
            </a:extLst>
          </p:cNvPr>
          <p:cNvSpPr txBox="1"/>
          <p:nvPr/>
        </p:nvSpPr>
        <p:spPr>
          <a:xfrm>
            <a:off x="4544990" y="2115745"/>
            <a:ext cx="3214194" cy="2562240"/>
          </a:xfrm>
          <a:prstGeom prst="rect">
            <a:avLst/>
          </a:prstGeom>
          <a:noFill/>
        </p:spPr>
        <p:txBody>
          <a:bodyPr wrap="square" lIns="68589" tIns="34295" rIns="68589" bIns="34295" rtlCol="0" anchor="ctr">
            <a:spAutoFit/>
          </a:bodyPr>
          <a:lstStyle/>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Institute of Art &amp; Law</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McGill Institute of Air and Space Law</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Oxford University Press</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Paris Legal Publishers</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SAGE Publishers</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Taylor &amp; Francis</a:t>
            </a:r>
          </a:p>
          <a:p>
            <a:pPr>
              <a:lnSpc>
                <a:spcPct val="150000"/>
              </a:lnSpc>
            </a:pPr>
            <a:r>
              <a:rPr lang="en-US" sz="1200" dirty="0" err="1">
                <a:latin typeface="Roboto Light" panose="02000000000000000000" pitchFamily="2" charset="0"/>
                <a:ea typeface="Roboto Light" panose="02000000000000000000" pitchFamily="2" charset="0"/>
                <a:cs typeface="Roboto Light" panose="02000000000000000000" pitchFamily="2" charset="0"/>
              </a:rPr>
              <a:t>Vathek</a:t>
            </a:r>
            <a:r>
              <a:rPr lang="en-US" sz="1200" dirty="0">
                <a:latin typeface="Roboto Light" panose="02000000000000000000" pitchFamily="2" charset="0"/>
                <a:ea typeface="Roboto Light" panose="02000000000000000000" pitchFamily="2" charset="0"/>
                <a:cs typeface="Roboto Light" panose="02000000000000000000" pitchFamily="2" charset="0"/>
              </a:rPr>
              <a:t> Publishing</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John Wiley &amp; Sons, Inc.</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Wolters Kluwer</a:t>
            </a:r>
          </a:p>
        </p:txBody>
      </p:sp>
      <p:sp>
        <p:nvSpPr>
          <p:cNvPr id="17" name="Oval 16">
            <a:extLst>
              <a:ext uri="{FF2B5EF4-FFF2-40B4-BE49-F238E27FC236}">
                <a16:creationId xmlns:a16="http://schemas.microsoft.com/office/drawing/2014/main" xmlns="" id="{A384532D-1AB9-46FF-B085-BF8E96039B13}"/>
              </a:ext>
            </a:extLst>
          </p:cNvPr>
          <p:cNvSpPr/>
          <p:nvPr/>
        </p:nvSpPr>
        <p:spPr>
          <a:xfrm>
            <a:off x="1024794" y="2280993"/>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18" name="Oval 17">
            <a:extLst>
              <a:ext uri="{FF2B5EF4-FFF2-40B4-BE49-F238E27FC236}">
                <a16:creationId xmlns:a16="http://schemas.microsoft.com/office/drawing/2014/main" xmlns="" id="{A384532D-1AB9-46FF-B085-BF8E96039B13}"/>
              </a:ext>
            </a:extLst>
          </p:cNvPr>
          <p:cNvSpPr/>
          <p:nvPr/>
        </p:nvSpPr>
        <p:spPr>
          <a:xfrm>
            <a:off x="1018043" y="2543285"/>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0" name="Oval 19">
            <a:extLst>
              <a:ext uri="{FF2B5EF4-FFF2-40B4-BE49-F238E27FC236}">
                <a16:creationId xmlns:a16="http://schemas.microsoft.com/office/drawing/2014/main" xmlns="" id="{A384532D-1AB9-46FF-B085-BF8E96039B13}"/>
              </a:ext>
            </a:extLst>
          </p:cNvPr>
          <p:cNvSpPr/>
          <p:nvPr/>
        </p:nvSpPr>
        <p:spPr>
          <a:xfrm>
            <a:off x="1016662" y="2828090"/>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1" name="Oval 20">
            <a:extLst>
              <a:ext uri="{FF2B5EF4-FFF2-40B4-BE49-F238E27FC236}">
                <a16:creationId xmlns:a16="http://schemas.microsoft.com/office/drawing/2014/main" xmlns="" id="{A384532D-1AB9-46FF-B085-BF8E96039B13}"/>
              </a:ext>
            </a:extLst>
          </p:cNvPr>
          <p:cNvSpPr/>
          <p:nvPr/>
        </p:nvSpPr>
        <p:spPr>
          <a:xfrm>
            <a:off x="1016662" y="3111810"/>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2" name="Oval 21">
            <a:extLst>
              <a:ext uri="{FF2B5EF4-FFF2-40B4-BE49-F238E27FC236}">
                <a16:creationId xmlns:a16="http://schemas.microsoft.com/office/drawing/2014/main" xmlns="" id="{A384532D-1AB9-46FF-B085-BF8E96039B13}"/>
              </a:ext>
            </a:extLst>
          </p:cNvPr>
          <p:cNvSpPr/>
          <p:nvPr/>
        </p:nvSpPr>
        <p:spPr>
          <a:xfrm>
            <a:off x="1016752" y="3367414"/>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3" name="Oval 22">
            <a:extLst>
              <a:ext uri="{FF2B5EF4-FFF2-40B4-BE49-F238E27FC236}">
                <a16:creationId xmlns:a16="http://schemas.microsoft.com/office/drawing/2014/main" xmlns="" id="{A384532D-1AB9-46FF-B085-BF8E96039B13}"/>
              </a:ext>
            </a:extLst>
          </p:cNvPr>
          <p:cNvSpPr/>
          <p:nvPr/>
        </p:nvSpPr>
        <p:spPr>
          <a:xfrm>
            <a:off x="1016662" y="3626176"/>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4" name="Oval 23">
            <a:extLst>
              <a:ext uri="{FF2B5EF4-FFF2-40B4-BE49-F238E27FC236}">
                <a16:creationId xmlns:a16="http://schemas.microsoft.com/office/drawing/2014/main" xmlns="" id="{A384532D-1AB9-46FF-B085-BF8E96039B13}"/>
              </a:ext>
            </a:extLst>
          </p:cNvPr>
          <p:cNvSpPr/>
          <p:nvPr/>
        </p:nvSpPr>
        <p:spPr>
          <a:xfrm>
            <a:off x="1016752" y="3921900"/>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5" name="Oval 24">
            <a:extLst>
              <a:ext uri="{FF2B5EF4-FFF2-40B4-BE49-F238E27FC236}">
                <a16:creationId xmlns:a16="http://schemas.microsoft.com/office/drawing/2014/main" xmlns="" id="{A384532D-1AB9-46FF-B085-BF8E96039B13}"/>
              </a:ext>
            </a:extLst>
          </p:cNvPr>
          <p:cNvSpPr/>
          <p:nvPr/>
        </p:nvSpPr>
        <p:spPr>
          <a:xfrm>
            <a:off x="1018043" y="4191930"/>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6" name="Oval 25">
            <a:extLst>
              <a:ext uri="{FF2B5EF4-FFF2-40B4-BE49-F238E27FC236}">
                <a16:creationId xmlns:a16="http://schemas.microsoft.com/office/drawing/2014/main" xmlns="" id="{A384532D-1AB9-46FF-B085-BF8E96039B13}"/>
              </a:ext>
            </a:extLst>
          </p:cNvPr>
          <p:cNvSpPr/>
          <p:nvPr/>
        </p:nvSpPr>
        <p:spPr>
          <a:xfrm>
            <a:off x="1016662" y="4461960"/>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7" name="Oval 26">
            <a:extLst>
              <a:ext uri="{FF2B5EF4-FFF2-40B4-BE49-F238E27FC236}">
                <a16:creationId xmlns:a16="http://schemas.microsoft.com/office/drawing/2014/main" xmlns="" id="{A384532D-1AB9-46FF-B085-BF8E96039B13}"/>
              </a:ext>
            </a:extLst>
          </p:cNvPr>
          <p:cNvSpPr/>
          <p:nvPr/>
        </p:nvSpPr>
        <p:spPr>
          <a:xfrm>
            <a:off x="4448136" y="2271378"/>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8" name="Oval 27">
            <a:extLst>
              <a:ext uri="{FF2B5EF4-FFF2-40B4-BE49-F238E27FC236}">
                <a16:creationId xmlns:a16="http://schemas.microsoft.com/office/drawing/2014/main" xmlns="" id="{A384532D-1AB9-46FF-B085-BF8E96039B13}"/>
              </a:ext>
            </a:extLst>
          </p:cNvPr>
          <p:cNvSpPr/>
          <p:nvPr/>
        </p:nvSpPr>
        <p:spPr>
          <a:xfrm>
            <a:off x="4448136" y="2534213"/>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9" name="Oval 28">
            <a:extLst>
              <a:ext uri="{FF2B5EF4-FFF2-40B4-BE49-F238E27FC236}">
                <a16:creationId xmlns:a16="http://schemas.microsoft.com/office/drawing/2014/main" xmlns="" id="{A384532D-1AB9-46FF-B085-BF8E96039B13}"/>
              </a:ext>
            </a:extLst>
          </p:cNvPr>
          <p:cNvSpPr/>
          <p:nvPr/>
        </p:nvSpPr>
        <p:spPr>
          <a:xfrm>
            <a:off x="4446936" y="2808854"/>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0" name="Oval 29">
            <a:extLst>
              <a:ext uri="{FF2B5EF4-FFF2-40B4-BE49-F238E27FC236}">
                <a16:creationId xmlns:a16="http://schemas.microsoft.com/office/drawing/2014/main" xmlns="" id="{A384532D-1AB9-46FF-B085-BF8E96039B13}"/>
              </a:ext>
            </a:extLst>
          </p:cNvPr>
          <p:cNvSpPr/>
          <p:nvPr/>
        </p:nvSpPr>
        <p:spPr>
          <a:xfrm>
            <a:off x="4446936" y="3093315"/>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1" name="Oval 30">
            <a:extLst>
              <a:ext uri="{FF2B5EF4-FFF2-40B4-BE49-F238E27FC236}">
                <a16:creationId xmlns:a16="http://schemas.microsoft.com/office/drawing/2014/main" xmlns="" id="{A384532D-1AB9-46FF-B085-BF8E96039B13}"/>
              </a:ext>
            </a:extLst>
          </p:cNvPr>
          <p:cNvSpPr/>
          <p:nvPr/>
        </p:nvSpPr>
        <p:spPr>
          <a:xfrm>
            <a:off x="4448978" y="3375227"/>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2" name="Oval 31">
            <a:extLst>
              <a:ext uri="{FF2B5EF4-FFF2-40B4-BE49-F238E27FC236}">
                <a16:creationId xmlns:a16="http://schemas.microsoft.com/office/drawing/2014/main" xmlns="" id="{A384532D-1AB9-46FF-B085-BF8E96039B13}"/>
              </a:ext>
            </a:extLst>
          </p:cNvPr>
          <p:cNvSpPr/>
          <p:nvPr/>
        </p:nvSpPr>
        <p:spPr>
          <a:xfrm>
            <a:off x="4454823" y="3650632"/>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3" name="Oval 32">
            <a:extLst>
              <a:ext uri="{FF2B5EF4-FFF2-40B4-BE49-F238E27FC236}">
                <a16:creationId xmlns:a16="http://schemas.microsoft.com/office/drawing/2014/main" xmlns="" id="{A384532D-1AB9-46FF-B085-BF8E96039B13}"/>
              </a:ext>
            </a:extLst>
          </p:cNvPr>
          <p:cNvSpPr/>
          <p:nvPr/>
        </p:nvSpPr>
        <p:spPr>
          <a:xfrm>
            <a:off x="4446936" y="3927459"/>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4" name="Oval 33">
            <a:extLst>
              <a:ext uri="{FF2B5EF4-FFF2-40B4-BE49-F238E27FC236}">
                <a16:creationId xmlns:a16="http://schemas.microsoft.com/office/drawing/2014/main" xmlns="" id="{A384532D-1AB9-46FF-B085-BF8E96039B13}"/>
              </a:ext>
            </a:extLst>
          </p:cNvPr>
          <p:cNvSpPr/>
          <p:nvPr/>
        </p:nvSpPr>
        <p:spPr>
          <a:xfrm>
            <a:off x="4454823" y="4191930"/>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5" name="Oval 34">
            <a:extLst>
              <a:ext uri="{FF2B5EF4-FFF2-40B4-BE49-F238E27FC236}">
                <a16:creationId xmlns:a16="http://schemas.microsoft.com/office/drawing/2014/main" xmlns="" id="{A384532D-1AB9-46FF-B085-BF8E96039B13}"/>
              </a:ext>
            </a:extLst>
          </p:cNvPr>
          <p:cNvSpPr/>
          <p:nvPr/>
        </p:nvSpPr>
        <p:spPr>
          <a:xfrm>
            <a:off x="4446936" y="4461960"/>
            <a:ext cx="98054"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Tree>
    <p:extLst>
      <p:ext uri="{BB962C8B-B14F-4D97-AF65-F5344CB8AC3E}">
        <p14:creationId xmlns:p14="http://schemas.microsoft.com/office/powerpoint/2010/main" val="716666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18</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3" y="357504"/>
            <a:ext cx="5947341"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U.S. News &amp; World Report</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418176" y="1087611"/>
            <a:ext cx="7832910" cy="1011046"/>
          </a:xfrm>
          <a:prstGeom prst="rect">
            <a:avLst/>
          </a:prstGeom>
          <a:noFill/>
        </p:spPr>
        <p:txBody>
          <a:bodyPr wrap="square" lIns="68589" tIns="34295" rIns="68589" bIns="34295" rtlCol="0" anchor="ctr">
            <a:spAutoFit/>
          </a:bodyPr>
          <a:lstStyle/>
          <a:p>
            <a:pPr>
              <a:lnSpc>
                <a:spcPct val="120000"/>
              </a:lnSpc>
            </a:pPr>
            <a:r>
              <a:rPr lang="en-US" sz="1500" b="1" u="sng" dirty="0">
                <a:latin typeface="Roboto Light" panose="02000000000000000000" pitchFamily="2" charset="0"/>
                <a:ea typeface="Roboto Light" panose="02000000000000000000" pitchFamily="2" charset="0"/>
                <a:cs typeface="Roboto Light" panose="02000000000000000000" pitchFamily="2" charset="0"/>
              </a:rPr>
              <a:t>Interdisciplinary Journals</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The Law Journal Library contains </a:t>
            </a:r>
            <a:r>
              <a:rPr lang="en-US" sz="1200" u="sng" dirty="0">
                <a:latin typeface="Roboto Light" panose="02000000000000000000" pitchFamily="2" charset="0"/>
                <a:ea typeface="Roboto Light" panose="02000000000000000000" pitchFamily="2" charset="0"/>
                <a:cs typeface="Roboto Light" panose="02000000000000000000" pitchFamily="2" charset="0"/>
              </a:rPr>
              <a:t>hundreds </a:t>
            </a:r>
            <a:r>
              <a:rPr lang="en-US" sz="1200" dirty="0">
                <a:latin typeface="Roboto Light" panose="02000000000000000000" pitchFamily="2" charset="0"/>
                <a:ea typeface="Roboto Light" panose="02000000000000000000" pitchFamily="2" charset="0"/>
                <a:cs typeface="Roboto Light" panose="02000000000000000000" pitchFamily="2" charset="0"/>
              </a:rPr>
              <a:t>of interdisciplinary journals that cover more a vast number of subjects, including:</a:t>
            </a:r>
          </a:p>
        </p:txBody>
      </p:sp>
      <p:sp>
        <p:nvSpPr>
          <p:cNvPr id="7" name="TextBox 6">
            <a:extLst>
              <a:ext uri="{FF2B5EF4-FFF2-40B4-BE49-F238E27FC236}">
                <a16:creationId xmlns:a16="http://schemas.microsoft.com/office/drawing/2014/main" xmlns="" id="{5B091299-8A20-4627-9BA7-BF190A2BB615}"/>
              </a:ext>
            </a:extLst>
          </p:cNvPr>
          <p:cNvSpPr txBox="1"/>
          <p:nvPr/>
        </p:nvSpPr>
        <p:spPr>
          <a:xfrm>
            <a:off x="1114715" y="2115745"/>
            <a:ext cx="3214194" cy="2562240"/>
          </a:xfrm>
          <a:prstGeom prst="rect">
            <a:avLst/>
          </a:prstGeom>
          <a:noFill/>
        </p:spPr>
        <p:txBody>
          <a:bodyPr wrap="square" lIns="68589" tIns="34295" rIns="68589" bIns="34295" rtlCol="0" anchor="ctr">
            <a:spAutoFit/>
          </a:bodyPr>
          <a:lstStyle/>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Business/Economics</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Communications</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Criminal Justice</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Environmental &amp; Conservation Law</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Family Law</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Health and Safety</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Human Rights</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Intellectual Property</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International Relations</a:t>
            </a:r>
          </a:p>
        </p:txBody>
      </p:sp>
      <p:sp>
        <p:nvSpPr>
          <p:cNvPr id="8" name="TextBox 7">
            <a:extLst>
              <a:ext uri="{FF2B5EF4-FFF2-40B4-BE49-F238E27FC236}">
                <a16:creationId xmlns:a16="http://schemas.microsoft.com/office/drawing/2014/main" xmlns="" id="{5B091299-8A20-4627-9BA7-BF190A2BB615}"/>
              </a:ext>
            </a:extLst>
          </p:cNvPr>
          <p:cNvSpPr txBox="1"/>
          <p:nvPr/>
        </p:nvSpPr>
        <p:spPr>
          <a:xfrm>
            <a:off x="4112829" y="2115745"/>
            <a:ext cx="3214194" cy="2562240"/>
          </a:xfrm>
          <a:prstGeom prst="rect">
            <a:avLst/>
          </a:prstGeom>
          <a:noFill/>
        </p:spPr>
        <p:txBody>
          <a:bodyPr wrap="square" lIns="68589" tIns="34295" rIns="68589" bIns="34295" rtlCol="0" anchor="ctr">
            <a:spAutoFit/>
          </a:bodyPr>
          <a:lstStyle/>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Immigration</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Medical Jurisprudence</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Political Science</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Psychology/Sociology</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Religion/Theology</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Taxation</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Technology/Computers</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Terrorism</a:t>
            </a: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Women’s Studies</a:t>
            </a:r>
          </a:p>
        </p:txBody>
      </p:sp>
      <p:sp>
        <p:nvSpPr>
          <p:cNvPr id="20" name="Oval 19">
            <a:extLst>
              <a:ext uri="{FF2B5EF4-FFF2-40B4-BE49-F238E27FC236}">
                <a16:creationId xmlns:a16="http://schemas.microsoft.com/office/drawing/2014/main" xmlns="" id="{8A0C9811-C322-4EFA-BAB3-A684C5483FE6}"/>
              </a:ext>
            </a:extLst>
          </p:cNvPr>
          <p:cNvSpPr/>
          <p:nvPr/>
        </p:nvSpPr>
        <p:spPr>
          <a:xfrm>
            <a:off x="1010587" y="2272054"/>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1" name="Oval 20">
            <a:extLst>
              <a:ext uri="{FF2B5EF4-FFF2-40B4-BE49-F238E27FC236}">
                <a16:creationId xmlns:a16="http://schemas.microsoft.com/office/drawing/2014/main" xmlns="" id="{8A0C9811-C322-4EFA-BAB3-A684C5483FE6}"/>
              </a:ext>
            </a:extLst>
          </p:cNvPr>
          <p:cNvSpPr/>
          <p:nvPr/>
        </p:nvSpPr>
        <p:spPr>
          <a:xfrm>
            <a:off x="1010587" y="2547736"/>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2" name="Oval 21">
            <a:extLst>
              <a:ext uri="{FF2B5EF4-FFF2-40B4-BE49-F238E27FC236}">
                <a16:creationId xmlns:a16="http://schemas.microsoft.com/office/drawing/2014/main" xmlns="" id="{8A0C9811-C322-4EFA-BAB3-A684C5483FE6}"/>
              </a:ext>
            </a:extLst>
          </p:cNvPr>
          <p:cNvSpPr/>
          <p:nvPr/>
        </p:nvSpPr>
        <p:spPr>
          <a:xfrm>
            <a:off x="1010742" y="2822991"/>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3" name="Oval 22">
            <a:extLst>
              <a:ext uri="{FF2B5EF4-FFF2-40B4-BE49-F238E27FC236}">
                <a16:creationId xmlns:a16="http://schemas.microsoft.com/office/drawing/2014/main" xmlns="" id="{8A0C9811-C322-4EFA-BAB3-A684C5483FE6}"/>
              </a:ext>
            </a:extLst>
          </p:cNvPr>
          <p:cNvSpPr/>
          <p:nvPr/>
        </p:nvSpPr>
        <p:spPr>
          <a:xfrm>
            <a:off x="1004148" y="3096127"/>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4" name="Oval 23">
            <a:extLst>
              <a:ext uri="{FF2B5EF4-FFF2-40B4-BE49-F238E27FC236}">
                <a16:creationId xmlns:a16="http://schemas.microsoft.com/office/drawing/2014/main" xmlns="" id="{8A0C9811-C322-4EFA-BAB3-A684C5483FE6}"/>
              </a:ext>
            </a:extLst>
          </p:cNvPr>
          <p:cNvSpPr/>
          <p:nvPr/>
        </p:nvSpPr>
        <p:spPr>
          <a:xfrm>
            <a:off x="1004392" y="3382292"/>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5" name="Oval 24">
            <a:extLst>
              <a:ext uri="{FF2B5EF4-FFF2-40B4-BE49-F238E27FC236}">
                <a16:creationId xmlns:a16="http://schemas.microsoft.com/office/drawing/2014/main" xmlns="" id="{8A0C9811-C322-4EFA-BAB3-A684C5483FE6}"/>
              </a:ext>
            </a:extLst>
          </p:cNvPr>
          <p:cNvSpPr/>
          <p:nvPr/>
        </p:nvSpPr>
        <p:spPr>
          <a:xfrm>
            <a:off x="1004693" y="3651870"/>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6" name="Oval 25">
            <a:extLst>
              <a:ext uri="{FF2B5EF4-FFF2-40B4-BE49-F238E27FC236}">
                <a16:creationId xmlns:a16="http://schemas.microsoft.com/office/drawing/2014/main" xmlns="" id="{8A0C9811-C322-4EFA-BAB3-A684C5483FE6}"/>
              </a:ext>
            </a:extLst>
          </p:cNvPr>
          <p:cNvSpPr/>
          <p:nvPr/>
        </p:nvSpPr>
        <p:spPr>
          <a:xfrm>
            <a:off x="1004148" y="3921900"/>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7" name="Oval 26">
            <a:extLst>
              <a:ext uri="{FF2B5EF4-FFF2-40B4-BE49-F238E27FC236}">
                <a16:creationId xmlns:a16="http://schemas.microsoft.com/office/drawing/2014/main" xmlns="" id="{8A0C9811-C322-4EFA-BAB3-A684C5483FE6}"/>
              </a:ext>
            </a:extLst>
          </p:cNvPr>
          <p:cNvSpPr/>
          <p:nvPr/>
        </p:nvSpPr>
        <p:spPr>
          <a:xfrm>
            <a:off x="1001019" y="4191930"/>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8" name="Oval 27">
            <a:extLst>
              <a:ext uri="{FF2B5EF4-FFF2-40B4-BE49-F238E27FC236}">
                <a16:creationId xmlns:a16="http://schemas.microsoft.com/office/drawing/2014/main" xmlns="" id="{8A0C9811-C322-4EFA-BAB3-A684C5483FE6}"/>
              </a:ext>
            </a:extLst>
          </p:cNvPr>
          <p:cNvSpPr/>
          <p:nvPr/>
        </p:nvSpPr>
        <p:spPr>
          <a:xfrm>
            <a:off x="1001019" y="4461960"/>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29" name="Oval 28">
            <a:extLst>
              <a:ext uri="{FF2B5EF4-FFF2-40B4-BE49-F238E27FC236}">
                <a16:creationId xmlns:a16="http://schemas.microsoft.com/office/drawing/2014/main" xmlns="" id="{8A0C9811-C322-4EFA-BAB3-A684C5483FE6}"/>
              </a:ext>
            </a:extLst>
          </p:cNvPr>
          <p:cNvSpPr/>
          <p:nvPr/>
        </p:nvSpPr>
        <p:spPr>
          <a:xfrm>
            <a:off x="4023741" y="2272054"/>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0" name="Oval 29">
            <a:extLst>
              <a:ext uri="{FF2B5EF4-FFF2-40B4-BE49-F238E27FC236}">
                <a16:creationId xmlns:a16="http://schemas.microsoft.com/office/drawing/2014/main" xmlns="" id="{8A0C9811-C322-4EFA-BAB3-A684C5483FE6}"/>
              </a:ext>
            </a:extLst>
          </p:cNvPr>
          <p:cNvSpPr/>
          <p:nvPr/>
        </p:nvSpPr>
        <p:spPr>
          <a:xfrm>
            <a:off x="4023741" y="2545664"/>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1" name="Oval 30">
            <a:extLst>
              <a:ext uri="{FF2B5EF4-FFF2-40B4-BE49-F238E27FC236}">
                <a16:creationId xmlns:a16="http://schemas.microsoft.com/office/drawing/2014/main" xmlns="" id="{8A0C9811-C322-4EFA-BAB3-A684C5483FE6}"/>
              </a:ext>
            </a:extLst>
          </p:cNvPr>
          <p:cNvSpPr/>
          <p:nvPr/>
        </p:nvSpPr>
        <p:spPr>
          <a:xfrm>
            <a:off x="4023741" y="2822991"/>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2" name="Oval 31">
            <a:extLst>
              <a:ext uri="{FF2B5EF4-FFF2-40B4-BE49-F238E27FC236}">
                <a16:creationId xmlns:a16="http://schemas.microsoft.com/office/drawing/2014/main" xmlns="" id="{8A0C9811-C322-4EFA-BAB3-A684C5483FE6}"/>
              </a:ext>
            </a:extLst>
          </p:cNvPr>
          <p:cNvSpPr/>
          <p:nvPr/>
        </p:nvSpPr>
        <p:spPr>
          <a:xfrm>
            <a:off x="4023741" y="3096127"/>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3" name="Oval 32">
            <a:extLst>
              <a:ext uri="{FF2B5EF4-FFF2-40B4-BE49-F238E27FC236}">
                <a16:creationId xmlns:a16="http://schemas.microsoft.com/office/drawing/2014/main" xmlns="" id="{8A0C9811-C322-4EFA-BAB3-A684C5483FE6}"/>
              </a:ext>
            </a:extLst>
          </p:cNvPr>
          <p:cNvSpPr/>
          <p:nvPr/>
        </p:nvSpPr>
        <p:spPr>
          <a:xfrm>
            <a:off x="4023741" y="3355029"/>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4" name="Oval 33">
            <a:extLst>
              <a:ext uri="{FF2B5EF4-FFF2-40B4-BE49-F238E27FC236}">
                <a16:creationId xmlns:a16="http://schemas.microsoft.com/office/drawing/2014/main" xmlns="" id="{8A0C9811-C322-4EFA-BAB3-A684C5483FE6}"/>
              </a:ext>
            </a:extLst>
          </p:cNvPr>
          <p:cNvSpPr/>
          <p:nvPr/>
        </p:nvSpPr>
        <p:spPr>
          <a:xfrm>
            <a:off x="4023741" y="3651870"/>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5" name="Oval 34">
            <a:extLst>
              <a:ext uri="{FF2B5EF4-FFF2-40B4-BE49-F238E27FC236}">
                <a16:creationId xmlns:a16="http://schemas.microsoft.com/office/drawing/2014/main" xmlns="" id="{8A0C9811-C322-4EFA-BAB3-A684C5483FE6}"/>
              </a:ext>
            </a:extLst>
          </p:cNvPr>
          <p:cNvSpPr/>
          <p:nvPr/>
        </p:nvSpPr>
        <p:spPr>
          <a:xfrm>
            <a:off x="4023741" y="3921900"/>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6" name="Oval 35">
            <a:extLst>
              <a:ext uri="{FF2B5EF4-FFF2-40B4-BE49-F238E27FC236}">
                <a16:creationId xmlns:a16="http://schemas.microsoft.com/office/drawing/2014/main" xmlns="" id="{8A0C9811-C322-4EFA-BAB3-A684C5483FE6}"/>
              </a:ext>
            </a:extLst>
          </p:cNvPr>
          <p:cNvSpPr/>
          <p:nvPr/>
        </p:nvSpPr>
        <p:spPr>
          <a:xfrm>
            <a:off x="4023741" y="4191930"/>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7" name="Oval 36">
            <a:extLst>
              <a:ext uri="{FF2B5EF4-FFF2-40B4-BE49-F238E27FC236}">
                <a16:creationId xmlns:a16="http://schemas.microsoft.com/office/drawing/2014/main" xmlns="" id="{8A0C9811-C322-4EFA-BAB3-A684C5483FE6}"/>
              </a:ext>
            </a:extLst>
          </p:cNvPr>
          <p:cNvSpPr/>
          <p:nvPr/>
        </p:nvSpPr>
        <p:spPr>
          <a:xfrm>
            <a:off x="4023741" y="4468845"/>
            <a:ext cx="83693"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Tree>
    <p:extLst>
      <p:ext uri="{BB962C8B-B14F-4D97-AF65-F5344CB8AC3E}">
        <p14:creationId xmlns:p14="http://schemas.microsoft.com/office/powerpoint/2010/main" val="1091338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19</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267289" y="332393"/>
            <a:ext cx="873315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Interdisciplinary Journals in HeinOnline (Sample)</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 name="TextBox 9"/>
          <p:cNvSpPr txBox="1"/>
          <p:nvPr/>
        </p:nvSpPr>
        <p:spPr>
          <a:xfrm>
            <a:off x="465120" y="818448"/>
            <a:ext cx="2592963" cy="4501232"/>
          </a:xfrm>
          <a:prstGeom prst="rect">
            <a:avLst/>
          </a:prstGeom>
          <a:noFill/>
        </p:spPr>
        <p:txBody>
          <a:bodyPr wrap="square" lIns="68589" tIns="34295" rIns="68589" bIns="34295" rtlCol="0">
            <a:spAutoFit/>
          </a:bodyPr>
          <a:lstStyle/>
          <a:p>
            <a:r>
              <a:rPr lang="en-US" sz="900" dirty="0"/>
              <a:t>American Journal of Jurisprudence</a:t>
            </a:r>
          </a:p>
          <a:p>
            <a:r>
              <a:rPr lang="en-US" sz="900" dirty="0"/>
              <a:t>American Journal of Law &amp; Medicine</a:t>
            </a:r>
          </a:p>
          <a:p>
            <a:r>
              <a:rPr lang="en-US" sz="900" dirty="0"/>
              <a:t>American Journal of Mediation</a:t>
            </a:r>
          </a:p>
          <a:p>
            <a:r>
              <a:rPr lang="en-US" sz="900" dirty="0"/>
              <a:t>American Law and Economics Review</a:t>
            </a:r>
          </a:p>
          <a:p>
            <a:r>
              <a:rPr lang="en-US" sz="900" dirty="0"/>
              <a:t>American Political Science Review</a:t>
            </a:r>
          </a:p>
          <a:p>
            <a:r>
              <a:rPr lang="en-US" sz="900" dirty="0"/>
              <a:t>Annals of Health Law</a:t>
            </a:r>
          </a:p>
          <a:p>
            <a:r>
              <a:rPr lang="en-US" sz="900" dirty="0"/>
              <a:t>Arbitration International</a:t>
            </a:r>
          </a:p>
          <a:p>
            <a:r>
              <a:rPr lang="en-US" sz="900" dirty="0"/>
              <a:t>Asian Journal of Law and Economics</a:t>
            </a:r>
          </a:p>
          <a:p>
            <a:r>
              <a:rPr lang="en-US" sz="900" dirty="0"/>
              <a:t>Australian Journal of Legal Philosophy</a:t>
            </a:r>
          </a:p>
          <a:p>
            <a:r>
              <a:rPr lang="en-US" sz="900" dirty="0"/>
              <a:t>Canadian Journal of Criminology and Criminal Justice</a:t>
            </a:r>
          </a:p>
          <a:p>
            <a:r>
              <a:rPr lang="en-US" sz="900" dirty="0"/>
              <a:t>Canadian Journal of Law and Society</a:t>
            </a:r>
          </a:p>
          <a:p>
            <a:r>
              <a:rPr lang="en-US" sz="900" dirty="0"/>
              <a:t>Cato Supreme Court Review</a:t>
            </a:r>
          </a:p>
          <a:p>
            <a:r>
              <a:rPr lang="en-US" sz="900" dirty="0"/>
              <a:t>Clearinghouse Review</a:t>
            </a:r>
          </a:p>
          <a:p>
            <a:r>
              <a:rPr lang="en-US" sz="900" dirty="0"/>
              <a:t>Columbia Journal of Law &amp; the Arts</a:t>
            </a:r>
          </a:p>
          <a:p>
            <a:r>
              <a:rPr lang="en-US" sz="900" dirty="0"/>
              <a:t>Conflict Resolution Quarterly</a:t>
            </a:r>
          </a:p>
          <a:p>
            <a:r>
              <a:rPr lang="en-US" sz="900" dirty="0"/>
              <a:t>Criminal Justice</a:t>
            </a:r>
          </a:p>
          <a:p>
            <a:r>
              <a:rPr lang="en-US" sz="900" dirty="0"/>
              <a:t>Criminal Justice and Behavior</a:t>
            </a:r>
          </a:p>
          <a:p>
            <a:r>
              <a:rPr lang="en-US" sz="900" dirty="0"/>
              <a:t>Criminal Justice Ethics</a:t>
            </a:r>
          </a:p>
          <a:p>
            <a:r>
              <a:rPr lang="en-US" sz="900" dirty="0"/>
              <a:t>Criminal Justice Policy Review</a:t>
            </a:r>
          </a:p>
          <a:p>
            <a:r>
              <a:rPr lang="en-US" sz="900" dirty="0"/>
              <a:t>Criminal Justice Review</a:t>
            </a:r>
          </a:p>
          <a:p>
            <a:r>
              <a:rPr lang="en-US" sz="900" dirty="0"/>
              <a:t>Criminology</a:t>
            </a:r>
          </a:p>
          <a:p>
            <a:r>
              <a:rPr lang="en-US" sz="900" dirty="0"/>
              <a:t>Criminology &amp; Public Policy</a:t>
            </a:r>
          </a:p>
          <a:p>
            <a:r>
              <a:rPr lang="en-US" sz="900" dirty="0"/>
              <a:t>Criminology, Criminal Justice, Law &amp; Society</a:t>
            </a:r>
          </a:p>
          <a:p>
            <a:r>
              <a:rPr lang="en-US" sz="900" dirty="0"/>
              <a:t>Employee Rights and Employment Policy Journal</a:t>
            </a:r>
          </a:p>
          <a:p>
            <a:r>
              <a:rPr lang="en-US" sz="900" dirty="0"/>
              <a:t>European Journal of Crime, Criminal Law and Criminal Justice</a:t>
            </a:r>
          </a:p>
          <a:p>
            <a:r>
              <a:rPr lang="en-US" sz="900" dirty="0"/>
              <a:t>European Journal of Criminology</a:t>
            </a:r>
          </a:p>
          <a:p>
            <a:r>
              <a:rPr lang="en-US" sz="900" dirty="0"/>
              <a:t>European Journal of Social Security</a:t>
            </a:r>
          </a:p>
          <a:p>
            <a:r>
              <a:rPr lang="en-US" sz="900" dirty="0"/>
              <a:t>Federal Probation</a:t>
            </a:r>
          </a:p>
          <a:p>
            <a:r>
              <a:rPr lang="en-US" sz="900" dirty="0"/>
              <a:t>Health Economics, Policy and Law</a:t>
            </a:r>
          </a:p>
          <a:p>
            <a:r>
              <a:rPr lang="en-US" sz="900" dirty="0"/>
              <a:t>Health Matrix: Journal of Law-Medicine</a:t>
            </a:r>
          </a:p>
          <a:p>
            <a:endParaRPr lang="en-US" sz="900" dirty="0"/>
          </a:p>
        </p:txBody>
      </p:sp>
      <p:sp>
        <p:nvSpPr>
          <p:cNvPr id="11" name="TextBox 10"/>
          <p:cNvSpPr txBox="1"/>
          <p:nvPr/>
        </p:nvSpPr>
        <p:spPr>
          <a:xfrm>
            <a:off x="3073719" y="818448"/>
            <a:ext cx="2592963" cy="4501232"/>
          </a:xfrm>
          <a:prstGeom prst="rect">
            <a:avLst/>
          </a:prstGeom>
          <a:noFill/>
        </p:spPr>
        <p:txBody>
          <a:bodyPr wrap="square" lIns="68589" tIns="34295" rIns="68589" bIns="34295" rtlCol="0">
            <a:spAutoFit/>
          </a:bodyPr>
          <a:lstStyle/>
          <a:p>
            <a:r>
              <a:rPr lang="en-US" sz="900" dirty="0"/>
              <a:t>Holy Cross Journal of Law and Public Policy</a:t>
            </a:r>
          </a:p>
          <a:p>
            <a:r>
              <a:rPr lang="en-US" sz="900" dirty="0"/>
              <a:t>Human Rights Quarterly</a:t>
            </a:r>
          </a:p>
          <a:p>
            <a:r>
              <a:rPr lang="en-US" sz="900" dirty="0"/>
              <a:t>International Commentary on Evidence</a:t>
            </a:r>
          </a:p>
          <a:p>
            <a:r>
              <a:rPr lang="en-US" sz="900" dirty="0"/>
              <a:t>International Journal of Cultural Property</a:t>
            </a:r>
          </a:p>
          <a:p>
            <a:r>
              <a:rPr lang="en-US" sz="900" dirty="0"/>
              <a:t>International Journal of Law in Context</a:t>
            </a:r>
          </a:p>
          <a:p>
            <a:r>
              <a:rPr lang="en-US" sz="900" dirty="0"/>
              <a:t>International Journal of Police Science and Management</a:t>
            </a:r>
          </a:p>
          <a:p>
            <a:r>
              <a:rPr lang="en-US" sz="900" dirty="0"/>
              <a:t>International Review of the Red Cross</a:t>
            </a:r>
          </a:p>
          <a:p>
            <a:r>
              <a:rPr lang="en-US" sz="900" dirty="0"/>
              <a:t>International Tax Journal</a:t>
            </a:r>
          </a:p>
          <a:p>
            <a:r>
              <a:rPr lang="en-US" sz="900" dirty="0"/>
              <a:t>International Theory: A Journal of International Politics, Law and Philosophy</a:t>
            </a:r>
          </a:p>
          <a:p>
            <a:r>
              <a:rPr lang="en-US" sz="900" dirty="0"/>
              <a:t>Islamic Law and Society</a:t>
            </a:r>
          </a:p>
          <a:p>
            <a:r>
              <a:rPr lang="en-US" sz="900" dirty="0"/>
              <a:t>Journal of Affordable Housing and Community Development Law</a:t>
            </a:r>
          </a:p>
          <a:p>
            <a:r>
              <a:rPr lang="en-US" sz="900" dirty="0"/>
              <a:t>Journal of Australian Taxation</a:t>
            </a:r>
          </a:p>
          <a:p>
            <a:r>
              <a:rPr lang="en-US" sz="900" dirty="0"/>
              <a:t>Journal of Church and State</a:t>
            </a:r>
          </a:p>
          <a:p>
            <a:r>
              <a:rPr lang="en-US" sz="900" dirty="0"/>
              <a:t>Journal of Criminal Law and Criminology</a:t>
            </a:r>
          </a:p>
          <a:p>
            <a:r>
              <a:rPr lang="en-US" sz="900" dirty="0"/>
              <a:t>Journal of Empirical Legal Studies</a:t>
            </a:r>
          </a:p>
          <a:p>
            <a:r>
              <a:rPr lang="en-US" sz="900" dirty="0"/>
              <a:t>Journal of Ethics &amp; Social Philosophy</a:t>
            </a:r>
          </a:p>
          <a:p>
            <a:r>
              <a:rPr lang="en-US" sz="900" dirty="0"/>
              <a:t>Journal of Gender, Race &amp; Justice</a:t>
            </a:r>
          </a:p>
          <a:p>
            <a:r>
              <a:rPr lang="en-US" sz="900" dirty="0"/>
              <a:t>Journal of Human Rights</a:t>
            </a:r>
          </a:p>
          <a:p>
            <a:r>
              <a:rPr lang="en-US" sz="900" dirty="0"/>
              <a:t>Journal of Human Rights and the Environment</a:t>
            </a:r>
          </a:p>
          <a:p>
            <a:r>
              <a:rPr lang="en-US" sz="900" dirty="0"/>
              <a:t>Journal of International Criminal Justice</a:t>
            </a:r>
          </a:p>
          <a:p>
            <a:r>
              <a:rPr lang="en-US" sz="900" dirty="0"/>
              <a:t>Journal of Law and Religion</a:t>
            </a:r>
          </a:p>
          <a:p>
            <a:r>
              <a:rPr lang="en-US" sz="900" dirty="0"/>
              <a:t>Journal of Law and Society</a:t>
            </a:r>
          </a:p>
          <a:p>
            <a:r>
              <a:rPr lang="en-US" sz="900" dirty="0"/>
              <a:t>Journal of Law, Medicine &amp; Ethics</a:t>
            </a:r>
          </a:p>
          <a:p>
            <a:r>
              <a:rPr lang="en-US" sz="900" dirty="0"/>
              <a:t>Journal of Legal Medicine</a:t>
            </a:r>
          </a:p>
          <a:p>
            <a:r>
              <a:rPr lang="en-US" sz="900" dirty="0"/>
              <a:t>Journal of State Taxation</a:t>
            </a:r>
          </a:p>
          <a:p>
            <a:r>
              <a:rPr lang="en-US" sz="900" dirty="0"/>
              <a:t>Journal of Supreme Court History</a:t>
            </a:r>
          </a:p>
          <a:p>
            <a:r>
              <a:rPr lang="en-US" sz="900" dirty="0"/>
              <a:t>Labor Law Journal</a:t>
            </a:r>
          </a:p>
          <a:p>
            <a:r>
              <a:rPr lang="en-US" sz="900" dirty="0"/>
              <a:t>Law and Contemporary Problems</a:t>
            </a:r>
          </a:p>
          <a:p>
            <a:endParaRPr lang="en-US" sz="900" dirty="0"/>
          </a:p>
        </p:txBody>
      </p:sp>
      <p:sp>
        <p:nvSpPr>
          <p:cNvPr id="12" name="TextBox 11"/>
          <p:cNvSpPr txBox="1"/>
          <p:nvPr/>
        </p:nvSpPr>
        <p:spPr>
          <a:xfrm>
            <a:off x="5930792" y="818748"/>
            <a:ext cx="2484923" cy="4085734"/>
          </a:xfrm>
          <a:prstGeom prst="rect">
            <a:avLst/>
          </a:prstGeom>
          <a:noFill/>
        </p:spPr>
        <p:txBody>
          <a:bodyPr wrap="square" lIns="68589" tIns="34295" rIns="68589" bIns="34295" rtlCol="0">
            <a:spAutoFit/>
          </a:bodyPr>
          <a:lstStyle/>
          <a:p>
            <a:r>
              <a:rPr lang="en-US" sz="900" dirty="0"/>
              <a:t>Law and Psychology Review</a:t>
            </a:r>
          </a:p>
          <a:p>
            <a:r>
              <a:rPr lang="en-US" sz="900" dirty="0"/>
              <a:t>Legal Studies</a:t>
            </a:r>
          </a:p>
          <a:p>
            <a:r>
              <a:rPr lang="en-US" sz="900" dirty="0"/>
              <a:t>Legal Theory</a:t>
            </a:r>
          </a:p>
          <a:p>
            <a:r>
              <a:rPr lang="en-US" sz="900" dirty="0"/>
              <a:t>Medico-Legal Journal</a:t>
            </a:r>
          </a:p>
          <a:p>
            <a:r>
              <a:rPr lang="en-US" sz="900" dirty="0"/>
              <a:t>Middle East Law and Governance</a:t>
            </a:r>
          </a:p>
          <a:p>
            <a:r>
              <a:rPr lang="en-US" sz="900" dirty="0"/>
              <a:t>Muslim World Journal of Human Rights</a:t>
            </a:r>
          </a:p>
          <a:p>
            <a:r>
              <a:rPr lang="en-US" sz="900" dirty="0"/>
              <a:t>Negotiation Journal</a:t>
            </a:r>
          </a:p>
          <a:p>
            <a:r>
              <a:rPr lang="en-US" sz="900" dirty="0"/>
              <a:t>Netherlands Quarterly of Human Rights</a:t>
            </a:r>
          </a:p>
          <a:p>
            <a:r>
              <a:rPr lang="en-US" sz="900" dirty="0" err="1"/>
              <a:t>PoLAR</a:t>
            </a:r>
            <a:r>
              <a:rPr lang="en-US" sz="900" dirty="0"/>
              <a:t>: Political and Legal Anthropology Review</a:t>
            </a:r>
          </a:p>
          <a:p>
            <a:r>
              <a:rPr lang="en-US" sz="900" dirty="0"/>
              <a:t>Police Journal</a:t>
            </a:r>
          </a:p>
          <a:p>
            <a:r>
              <a:rPr lang="en-US" sz="900" dirty="0"/>
              <a:t>Police Quarterly</a:t>
            </a:r>
          </a:p>
          <a:p>
            <a:r>
              <a:rPr lang="en-US" sz="900" dirty="0"/>
              <a:t>Policing: An International Journal of Police Strategies &amp; Management</a:t>
            </a:r>
          </a:p>
          <a:p>
            <a:r>
              <a:rPr lang="en-US" sz="900" dirty="0"/>
              <a:t>Prison Journal</a:t>
            </a:r>
          </a:p>
          <a:p>
            <a:r>
              <a:rPr lang="en-US" sz="900" dirty="0"/>
              <a:t>Psychiatry, Psychology and Law</a:t>
            </a:r>
          </a:p>
          <a:p>
            <a:r>
              <a:rPr lang="en-US" sz="900" dirty="0"/>
              <a:t>Public Interest Law Reporter</a:t>
            </a:r>
          </a:p>
          <a:p>
            <a:r>
              <a:rPr lang="en-US" sz="900" dirty="0"/>
              <a:t>Ratio Juris: An International Journal of Jurisprudence and Philosophy of Law</a:t>
            </a:r>
          </a:p>
          <a:p>
            <a:r>
              <a:rPr lang="en-US" sz="900" dirty="0"/>
              <a:t>Review of Constitutional Studies</a:t>
            </a:r>
          </a:p>
          <a:p>
            <a:r>
              <a:rPr lang="en-US" sz="900" dirty="0"/>
              <a:t>Social &amp; Legal Studies</a:t>
            </a:r>
          </a:p>
          <a:p>
            <a:r>
              <a:rPr lang="en-US" sz="900" dirty="0"/>
              <a:t>South African Journal of Criminal Justice</a:t>
            </a:r>
          </a:p>
          <a:p>
            <a:r>
              <a:rPr lang="en-US" sz="900" dirty="0"/>
              <a:t>South African Journal on Human Rights</a:t>
            </a:r>
          </a:p>
          <a:p>
            <a:r>
              <a:rPr lang="en-US" sz="900" dirty="0"/>
              <a:t>Southern California Interdisciplinary Law Journal</a:t>
            </a:r>
          </a:p>
          <a:p>
            <a:r>
              <a:rPr lang="en-US" sz="900" dirty="0"/>
              <a:t>Southern Journal of Policy and Justice</a:t>
            </a:r>
          </a:p>
          <a:p>
            <a:r>
              <a:rPr lang="en-US" sz="900" dirty="0"/>
              <a:t>Taxes - The Tax Magazine</a:t>
            </a:r>
          </a:p>
          <a:p>
            <a:r>
              <a:rPr lang="en-US" sz="900" dirty="0"/>
              <a:t>Theoretical Inquiries in Law</a:t>
            </a:r>
          </a:p>
          <a:p>
            <a:r>
              <a:rPr lang="en-US" sz="900" dirty="0"/>
              <a:t>Transnational Legal Theory</a:t>
            </a:r>
          </a:p>
          <a:p>
            <a:r>
              <a:rPr lang="en-US" sz="900" dirty="0"/>
              <a:t>Women's Rights Law Reporter</a:t>
            </a:r>
          </a:p>
          <a:p>
            <a:r>
              <a:rPr lang="en-US" sz="900" dirty="0"/>
              <a:t>World Trade Review</a:t>
            </a:r>
          </a:p>
        </p:txBody>
      </p:sp>
    </p:spTree>
    <p:extLst>
      <p:ext uri="{BB962C8B-B14F-4D97-AF65-F5344CB8AC3E}">
        <p14:creationId xmlns:p14="http://schemas.microsoft.com/office/powerpoint/2010/main" val="45816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4375" y="1655520"/>
            <a:ext cx="5421027" cy="1221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baseline="0">
                <a:solidFill>
                  <a:srgbClr val="0070C0"/>
                </a:solidFill>
                <a:effectLst>
                  <a:outerShdw blurRad="50800" dist="38100" dir="2700000" algn="tl" rotWithShape="0">
                    <a:prstClr val="black">
                      <a:alpha val="40000"/>
                    </a:prstClr>
                  </a:outerShdw>
                </a:effectLst>
                <a:latin typeface="+mj-lt"/>
                <a:ea typeface="+mj-ea"/>
                <a:cs typeface="+mj-cs"/>
              </a:defRPr>
            </a:lvl1pPr>
          </a:lstStyle>
          <a:p>
            <a:r>
              <a:rPr lang="en-US" dirty="0">
                <a:solidFill>
                  <a:schemeClr val="bg1"/>
                </a:solidFill>
              </a:rPr>
              <a:t>HeinOnline, Author Profiles,  &amp; </a:t>
            </a:r>
            <a:r>
              <a:rPr lang="en-US" dirty="0" err="1">
                <a:solidFill>
                  <a:schemeClr val="bg1"/>
                </a:solidFill>
              </a:rPr>
              <a:t>ScholarCheck</a:t>
            </a:r>
            <a:r>
              <a:rPr lang="en-US" dirty="0">
                <a:solidFill>
                  <a:schemeClr val="bg1"/>
                </a:solidFill>
              </a:rPr>
              <a:t> Metrics</a:t>
            </a:r>
          </a:p>
        </p:txBody>
      </p:sp>
      <p:sp>
        <p:nvSpPr>
          <p:cNvPr id="2" name="TextBox 1">
            <a:extLst>
              <a:ext uri="{FF2B5EF4-FFF2-40B4-BE49-F238E27FC236}">
                <a16:creationId xmlns:a16="http://schemas.microsoft.com/office/drawing/2014/main" xmlns="" id="{73E7163A-12F5-8D4A-AB97-E3FA6864946F}"/>
              </a:ext>
            </a:extLst>
          </p:cNvPr>
          <p:cNvSpPr txBox="1"/>
          <p:nvPr/>
        </p:nvSpPr>
        <p:spPr>
          <a:xfrm>
            <a:off x="754375" y="3182570"/>
            <a:ext cx="4354590" cy="369332"/>
          </a:xfrm>
          <a:prstGeom prst="rect">
            <a:avLst/>
          </a:prstGeom>
          <a:noFill/>
        </p:spPr>
        <p:txBody>
          <a:bodyPr wrap="none" rtlCol="0">
            <a:spAutoFit/>
          </a:bodyPr>
          <a:lstStyle/>
          <a:p>
            <a:r>
              <a:rPr lang="en-US" dirty="0">
                <a:solidFill>
                  <a:schemeClr val="bg1"/>
                </a:solidFill>
              </a:rPr>
              <a:t>Shane Marmion, William S. Hein &amp; Company</a:t>
            </a:r>
          </a:p>
        </p:txBody>
      </p:sp>
    </p:spTree>
    <p:extLst>
      <p:ext uri="{BB962C8B-B14F-4D97-AF65-F5344CB8AC3E}">
        <p14:creationId xmlns:p14="http://schemas.microsoft.com/office/powerpoint/2010/main" val="2899759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4" name="Footer Placeholder 33">
            <a:extLst>
              <a:ext uri="{FF2B5EF4-FFF2-40B4-BE49-F238E27FC236}">
                <a16:creationId xmlns:a16="http://schemas.microsoft.com/office/drawing/2014/main" xmlns="" id="{56FD94C6-BACD-4850-B9B6-4ACF7607D556}"/>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35" name="Slide Number Placeholder 34">
            <a:extLst>
              <a:ext uri="{FF2B5EF4-FFF2-40B4-BE49-F238E27FC236}">
                <a16:creationId xmlns:a16="http://schemas.microsoft.com/office/drawing/2014/main" xmlns="" id="{92EA5494-EBAE-402E-859B-856ADF91AD3C}"/>
              </a:ext>
            </a:extLst>
          </p:cNvPr>
          <p:cNvSpPr>
            <a:spLocks noGrp="1"/>
          </p:cNvSpPr>
          <p:nvPr>
            <p:ph type="sldNum" sz="quarter" idx="12"/>
          </p:nvPr>
        </p:nvSpPr>
        <p:spPr>
          <a:solidFill>
            <a:srgbClr val="123150"/>
          </a:solidFill>
        </p:spPr>
        <p:txBody>
          <a:bodyPr/>
          <a:lstStyle/>
          <a:p>
            <a:fld id="{96E69268-9C8B-4EBF-A9EE-DC5DC2D48DC3}" type="slidenum">
              <a:rPr lang="en-US" smtClean="0"/>
              <a:pPr/>
              <a:t>20</a:t>
            </a:fld>
            <a:endParaRPr lang="en-US"/>
          </a:p>
        </p:txBody>
      </p:sp>
      <p:grpSp>
        <p:nvGrpSpPr>
          <p:cNvPr id="55" name="Group 54">
            <a:extLst>
              <a:ext uri="{FF2B5EF4-FFF2-40B4-BE49-F238E27FC236}">
                <a16:creationId xmlns:a16="http://schemas.microsoft.com/office/drawing/2014/main" xmlns="" id="{3A67A042-747F-49EC-84E4-4DE0C23D6A86}"/>
              </a:ext>
            </a:extLst>
          </p:cNvPr>
          <p:cNvGrpSpPr/>
          <p:nvPr/>
        </p:nvGrpSpPr>
        <p:grpSpPr>
          <a:xfrm>
            <a:off x="-1" y="805419"/>
            <a:ext cx="3977780" cy="3532662"/>
            <a:chOff x="-1" y="1073892"/>
            <a:chExt cx="6094412" cy="4710216"/>
          </a:xfrm>
          <a:blipFill dpi="0" rotWithShape="1">
            <a:blip r:embed="rId3" cstate="print">
              <a:extLst>
                <a:ext uri="{28A0092B-C50C-407E-A947-70E740481C1C}">
                  <a14:useLocalDpi xmlns:a14="http://schemas.microsoft.com/office/drawing/2010/main" val="0"/>
                </a:ext>
              </a:extLst>
            </a:blip>
            <a:srcRect/>
            <a:stretch>
              <a:fillRect/>
            </a:stretch>
          </a:blipFill>
          <a:effectLst>
            <a:outerShdw blurRad="88900" dist="38100" dir="2700000" algn="tl" rotWithShape="0">
              <a:prstClr val="black">
                <a:alpha val="30000"/>
              </a:prstClr>
            </a:outerShdw>
          </a:effectLst>
        </p:grpSpPr>
        <p:sp>
          <p:nvSpPr>
            <p:cNvPr id="50" name="Freeform: Shape 49">
              <a:extLst>
                <a:ext uri="{FF2B5EF4-FFF2-40B4-BE49-F238E27FC236}">
                  <a16:creationId xmlns:a16="http://schemas.microsoft.com/office/drawing/2014/main" xmlns="" id="{79D5DE2C-DFE9-4B88-A9BC-F83EE7C1D2DF}"/>
                </a:ext>
              </a:extLst>
            </p:cNvPr>
            <p:cNvSpPr/>
            <p:nvPr/>
          </p:nvSpPr>
          <p:spPr>
            <a:xfrm>
              <a:off x="0" y="1073892"/>
              <a:ext cx="3720377" cy="1101720"/>
            </a:xfrm>
            <a:custGeom>
              <a:avLst/>
              <a:gdLst>
                <a:gd name="connsiteX0" fmla="*/ 0 w 3720377"/>
                <a:gd name="connsiteY0" fmla="*/ 0 h 1101720"/>
                <a:gd name="connsiteX1" fmla="*/ 3720377 w 3720377"/>
                <a:gd name="connsiteY1" fmla="*/ 0 h 1101720"/>
                <a:gd name="connsiteX2" fmla="*/ 3376782 w 3720377"/>
                <a:gd name="connsiteY2" fmla="*/ 1101720 h 1101720"/>
                <a:gd name="connsiteX3" fmla="*/ 0 w 3720377"/>
                <a:gd name="connsiteY3" fmla="*/ 1101720 h 1101720"/>
                <a:gd name="connsiteX4" fmla="*/ 0 w 3720377"/>
                <a:gd name="connsiteY4" fmla="*/ 0 h 110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377" h="1101720">
                  <a:moveTo>
                    <a:pt x="0" y="0"/>
                  </a:moveTo>
                  <a:lnTo>
                    <a:pt x="3720377" y="0"/>
                  </a:lnTo>
                  <a:lnTo>
                    <a:pt x="3376782" y="1101720"/>
                  </a:lnTo>
                  <a:lnTo>
                    <a:pt x="0" y="11017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58000" rIns="558000" rtlCol="0" anchor="ctr"/>
            <a:lstStyle/>
            <a:p>
              <a:endParaRPr lang="en-IN" sz="2400" dirty="0">
                <a:solidFill>
                  <a:schemeClr val="bg1"/>
                </a:solidFill>
              </a:endParaRPr>
            </a:p>
          </p:txBody>
        </p:sp>
        <p:sp>
          <p:nvSpPr>
            <p:cNvPr id="49" name="Freeform: Shape 48">
              <a:extLst>
                <a:ext uri="{FF2B5EF4-FFF2-40B4-BE49-F238E27FC236}">
                  <a16:creationId xmlns:a16="http://schemas.microsoft.com/office/drawing/2014/main" xmlns="" id="{37B87297-647E-44BB-9259-3A600115370B}"/>
                </a:ext>
              </a:extLst>
            </p:cNvPr>
            <p:cNvSpPr/>
            <p:nvPr/>
          </p:nvSpPr>
          <p:spPr>
            <a:xfrm>
              <a:off x="-1" y="2218442"/>
              <a:ext cx="6094412" cy="2279933"/>
            </a:xfrm>
            <a:custGeom>
              <a:avLst/>
              <a:gdLst>
                <a:gd name="connsiteX0" fmla="*/ 0 w 6094412"/>
                <a:gd name="connsiteY0" fmla="*/ 0 h 2279933"/>
                <a:gd name="connsiteX1" fmla="*/ 6094412 w 6094412"/>
                <a:gd name="connsiteY1" fmla="*/ 0 h 2279933"/>
                <a:gd name="connsiteX2" fmla="*/ 5383365 w 6094412"/>
                <a:gd name="connsiteY2" fmla="*/ 2279933 h 2279933"/>
                <a:gd name="connsiteX3" fmla="*/ 0 w 6094412"/>
                <a:gd name="connsiteY3" fmla="*/ 2279933 h 2279933"/>
                <a:gd name="connsiteX4" fmla="*/ 0 w 6094412"/>
                <a:gd name="connsiteY4" fmla="*/ 0 h 2279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12" h="2279933">
                  <a:moveTo>
                    <a:pt x="0" y="0"/>
                  </a:moveTo>
                  <a:lnTo>
                    <a:pt x="6094412" y="0"/>
                  </a:lnTo>
                  <a:lnTo>
                    <a:pt x="5383365" y="2279933"/>
                  </a:lnTo>
                  <a:lnTo>
                    <a:pt x="0" y="22799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58000" rIns="558000" rtlCol="0" anchor="ctr"/>
            <a:lstStyle/>
            <a:p>
              <a:endParaRPr lang="en-IN" sz="2400" dirty="0">
                <a:solidFill>
                  <a:schemeClr val="bg1"/>
                </a:solidFill>
              </a:endParaRPr>
            </a:p>
          </p:txBody>
        </p:sp>
        <p:sp>
          <p:nvSpPr>
            <p:cNvPr id="48" name="Freeform: Shape 47">
              <a:extLst>
                <a:ext uri="{FF2B5EF4-FFF2-40B4-BE49-F238E27FC236}">
                  <a16:creationId xmlns:a16="http://schemas.microsoft.com/office/drawing/2014/main" xmlns="" id="{CC19C4B6-5E80-4965-AE25-62D4809AE380}"/>
                </a:ext>
              </a:extLst>
            </p:cNvPr>
            <p:cNvSpPr/>
            <p:nvPr/>
          </p:nvSpPr>
          <p:spPr>
            <a:xfrm>
              <a:off x="0" y="4541204"/>
              <a:ext cx="4613203" cy="1242904"/>
            </a:xfrm>
            <a:custGeom>
              <a:avLst/>
              <a:gdLst>
                <a:gd name="connsiteX0" fmla="*/ 0 w 4613203"/>
                <a:gd name="connsiteY0" fmla="*/ 0 h 1242904"/>
                <a:gd name="connsiteX1" fmla="*/ 4613203 w 4613203"/>
                <a:gd name="connsiteY1" fmla="*/ 0 h 1242904"/>
                <a:gd name="connsiteX2" fmla="*/ 4117167 w 4613203"/>
                <a:gd name="connsiteY2" fmla="*/ 1242904 h 1242904"/>
                <a:gd name="connsiteX3" fmla="*/ 0 w 4613203"/>
                <a:gd name="connsiteY3" fmla="*/ 1242904 h 1242904"/>
                <a:gd name="connsiteX4" fmla="*/ 0 w 4613203"/>
                <a:gd name="connsiteY4" fmla="*/ 0 h 124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03" h="1242904">
                  <a:moveTo>
                    <a:pt x="0" y="0"/>
                  </a:moveTo>
                  <a:lnTo>
                    <a:pt x="4613203" y="0"/>
                  </a:lnTo>
                  <a:lnTo>
                    <a:pt x="4117167" y="1242904"/>
                  </a:lnTo>
                  <a:lnTo>
                    <a:pt x="0" y="12429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58000" rIns="558000" rtlCol="0" anchor="ctr"/>
            <a:lstStyle/>
            <a:p>
              <a:endParaRPr lang="en-IN" sz="2400" dirty="0">
                <a:solidFill>
                  <a:schemeClr val="bg1"/>
                </a:solidFill>
              </a:endParaRPr>
            </a:p>
          </p:txBody>
        </p:sp>
      </p:grpSp>
      <p:sp>
        <p:nvSpPr>
          <p:cNvPr id="56" name="TextBox 55">
            <a:extLst>
              <a:ext uri="{FF2B5EF4-FFF2-40B4-BE49-F238E27FC236}">
                <a16:creationId xmlns:a16="http://schemas.microsoft.com/office/drawing/2014/main" xmlns="" id="{D7A23107-8C41-4AB2-AFA5-B40ABBB12803}"/>
              </a:ext>
            </a:extLst>
          </p:cNvPr>
          <p:cNvSpPr txBox="1"/>
          <p:nvPr/>
        </p:nvSpPr>
        <p:spPr>
          <a:xfrm>
            <a:off x="4626020" y="1385794"/>
            <a:ext cx="3348993" cy="823312"/>
          </a:xfrm>
          <a:prstGeom prst="rect">
            <a:avLst/>
          </a:prstGeom>
          <a:noFill/>
        </p:spPr>
        <p:txBody>
          <a:bodyPr wrap="square" lIns="68589" tIns="34295" rIns="68589" bIns="34295" rtlCol="0">
            <a:spAutoFit/>
          </a:bodyPr>
          <a:lstStyle/>
          <a:p>
            <a:pPr algn="ctr">
              <a:lnSpc>
                <a:spcPct val="80000"/>
              </a:lnSpc>
            </a:pPr>
            <a:r>
              <a:rPr lang="en-IN" sz="3000" b="1" dirty="0">
                <a:solidFill>
                  <a:srgbClr val="123150"/>
                </a:solidFill>
                <a:latin typeface="Roboto Light" panose="02000000000000000000" pitchFamily="2" charset="0"/>
                <a:ea typeface="Roboto Light" panose="02000000000000000000" pitchFamily="2" charset="0"/>
                <a:cs typeface="Roboto Light" panose="02000000000000000000" pitchFamily="2" charset="0"/>
              </a:rPr>
              <a:t>How Hein Is Involved</a:t>
            </a:r>
          </a:p>
        </p:txBody>
      </p:sp>
      <p:sp>
        <p:nvSpPr>
          <p:cNvPr id="57" name="TextBox 56">
            <a:extLst>
              <a:ext uri="{FF2B5EF4-FFF2-40B4-BE49-F238E27FC236}">
                <a16:creationId xmlns:a16="http://schemas.microsoft.com/office/drawing/2014/main" xmlns="" id="{629613D6-DA8E-4F7C-9E8B-743001C4B2A6}"/>
              </a:ext>
            </a:extLst>
          </p:cNvPr>
          <p:cNvSpPr txBox="1"/>
          <p:nvPr/>
        </p:nvSpPr>
        <p:spPr>
          <a:xfrm>
            <a:off x="4247879" y="2300364"/>
            <a:ext cx="4321605" cy="1620443"/>
          </a:xfrm>
          <a:prstGeom prst="rect">
            <a:avLst/>
          </a:prstGeom>
          <a:noFill/>
        </p:spPr>
        <p:txBody>
          <a:bodyPr wrap="square" lIns="68589" tIns="34295" rIns="68589" bIns="34295" rtlCol="0">
            <a:spAutoFit/>
          </a:bodyPr>
          <a:lstStyle/>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Our role in this project is to provide </a:t>
            </a:r>
            <a:r>
              <a:rPr lang="en-US" sz="1200" i="1" dirty="0">
                <a:latin typeface="Roboto Light" panose="02000000000000000000" pitchFamily="2" charset="0"/>
                <a:ea typeface="Roboto Light" panose="02000000000000000000" pitchFamily="2" charset="0"/>
                <a:cs typeface="Roboto Light" panose="02000000000000000000" pitchFamily="2" charset="0"/>
              </a:rPr>
              <a:t>U.S. News </a:t>
            </a:r>
            <a:r>
              <a:rPr lang="en-US" sz="1200" dirty="0">
                <a:latin typeface="Roboto Light" panose="02000000000000000000" pitchFamily="2" charset="0"/>
                <a:ea typeface="Roboto Light" panose="02000000000000000000" pitchFamily="2" charset="0"/>
                <a:cs typeface="Roboto Light" panose="02000000000000000000" pitchFamily="2" charset="0"/>
              </a:rPr>
              <a:t>with the citation metrics from HeinOnline. As for the methodology that will be used for their analysis, we will not be involved. The Hein company is not receiving any type of compensation for its work on this project; we simply felt that if </a:t>
            </a:r>
            <a:r>
              <a:rPr lang="en-US" sz="1200" i="1" dirty="0">
                <a:latin typeface="Roboto Light" panose="02000000000000000000" pitchFamily="2" charset="0"/>
                <a:ea typeface="Roboto Light" panose="02000000000000000000" pitchFamily="2" charset="0"/>
                <a:cs typeface="Roboto Light" panose="02000000000000000000" pitchFamily="2" charset="0"/>
              </a:rPr>
              <a:t>U.S. News </a:t>
            </a:r>
            <a:r>
              <a:rPr lang="en-US" sz="1200" dirty="0">
                <a:latin typeface="Roboto Light" panose="02000000000000000000" pitchFamily="2" charset="0"/>
                <a:ea typeface="Roboto Light" panose="02000000000000000000" pitchFamily="2" charset="0"/>
                <a:cs typeface="Roboto Light" panose="02000000000000000000" pitchFamily="2" charset="0"/>
              </a:rPr>
              <a:t>was going to proceed with such an analysis, HeinOnline would be a good source for the law review citation analysis.</a:t>
            </a:r>
          </a:p>
        </p:txBody>
      </p:sp>
    </p:spTree>
    <p:extLst>
      <p:ext uri="{BB962C8B-B14F-4D97-AF65-F5344CB8AC3E}">
        <p14:creationId xmlns:p14="http://schemas.microsoft.com/office/powerpoint/2010/main" val="675337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21</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823791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U.S. News &amp; World Report Project – Phase 1</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 name="TextBox 4"/>
          <p:cNvSpPr txBox="1"/>
          <p:nvPr/>
        </p:nvSpPr>
        <p:spPr>
          <a:xfrm>
            <a:off x="682555" y="1707654"/>
            <a:ext cx="6860549" cy="2285241"/>
          </a:xfrm>
          <a:prstGeom prst="rect">
            <a:avLst/>
          </a:prstGeom>
          <a:noFill/>
        </p:spPr>
        <p:txBody>
          <a:bodyPr wrap="square" lIns="68589" tIns="34295" rIns="68589" bIns="34295" rtlCol="0">
            <a:spAutoFit/>
          </a:bodyPr>
          <a:lstStyle/>
          <a:p>
            <a:pPr marL="342946" indent="-342946">
              <a:buFont typeface="+mj-lt"/>
              <a:buAutoNum type="arabicPeriod"/>
            </a:pPr>
            <a:r>
              <a:rPr lang="en-US" dirty="0" smtClean="0"/>
              <a:t>Obtain Faculty List by Law School</a:t>
            </a:r>
          </a:p>
          <a:p>
            <a:pPr marL="800126" lvl="1" indent="-342946">
              <a:buFont typeface="Arial" panose="020B0604020202020204" pitchFamily="34" charset="0"/>
              <a:buChar char="•"/>
            </a:pPr>
            <a:r>
              <a:rPr lang="en-US" dirty="0" smtClean="0"/>
              <a:t>US News &amp; World Report Survey</a:t>
            </a:r>
          </a:p>
          <a:p>
            <a:pPr marL="800126" lvl="1" indent="-342946">
              <a:buFont typeface="Arial" panose="020B0604020202020204" pitchFamily="34" charset="0"/>
              <a:buChar char="•"/>
            </a:pPr>
            <a:r>
              <a:rPr lang="en-US" dirty="0" smtClean="0"/>
              <a:t>AALS Directory</a:t>
            </a:r>
          </a:p>
          <a:p>
            <a:pPr marL="342946" indent="-342946">
              <a:buFont typeface="+mj-lt"/>
              <a:buAutoNum type="arabicPeriod"/>
            </a:pPr>
            <a:r>
              <a:rPr lang="en-US" dirty="0" smtClean="0"/>
              <a:t>Associate Faculty List with HeinOnline Author Index</a:t>
            </a:r>
          </a:p>
          <a:p>
            <a:pPr marL="342946" indent="-342946">
              <a:buFont typeface="+mj-lt"/>
              <a:buAutoNum type="arabicPeriod"/>
            </a:pPr>
            <a:r>
              <a:rPr lang="en-US" dirty="0" smtClean="0"/>
              <a:t>Author Name Disambiguation</a:t>
            </a:r>
          </a:p>
          <a:p>
            <a:pPr marL="342946" indent="-342946">
              <a:buFont typeface="+mj-lt"/>
              <a:buAutoNum type="arabicPeriod"/>
            </a:pPr>
            <a:r>
              <a:rPr lang="en-US" dirty="0" smtClean="0"/>
              <a:t>Author Indexing Cleanup</a:t>
            </a:r>
          </a:p>
          <a:p>
            <a:pPr marL="342946" indent="-342946">
              <a:buFont typeface="+mj-lt"/>
              <a:buAutoNum type="arabicPeriod"/>
            </a:pPr>
            <a:r>
              <a:rPr lang="en-US" dirty="0" smtClean="0"/>
              <a:t>Review &amp; Assistance from law school library staff and faculty</a:t>
            </a:r>
          </a:p>
          <a:p>
            <a:pPr marL="342946" indent="-342946">
              <a:buFont typeface="+mj-lt"/>
              <a:buAutoNum type="arabicPeriod"/>
            </a:pPr>
            <a:r>
              <a:rPr lang="en-US" dirty="0" smtClean="0"/>
              <a:t>Adjustments &amp; Corrections</a:t>
            </a:r>
          </a:p>
        </p:txBody>
      </p:sp>
      <p:sp>
        <p:nvSpPr>
          <p:cNvPr id="7" name="TextBox 6"/>
          <p:cNvSpPr txBox="1"/>
          <p:nvPr/>
        </p:nvSpPr>
        <p:spPr>
          <a:xfrm>
            <a:off x="678750" y="1113588"/>
            <a:ext cx="4105525" cy="346249"/>
          </a:xfrm>
          <a:prstGeom prst="rect">
            <a:avLst/>
          </a:prstGeom>
          <a:noFill/>
        </p:spPr>
        <p:txBody>
          <a:bodyPr wrap="square" lIns="68589" tIns="34295" rIns="68589" bIns="34295" rtlCol="0">
            <a:spAutoFit/>
          </a:bodyPr>
          <a:lstStyle/>
          <a:p>
            <a:r>
              <a:rPr lang="en-US" b="1" u="sng" dirty="0" smtClean="0"/>
              <a:t>Data Gathering &amp; Quality Control Process</a:t>
            </a:r>
            <a:endParaRPr lang="en-US" b="1" u="sng" dirty="0"/>
          </a:p>
        </p:txBody>
      </p:sp>
    </p:spTree>
    <p:extLst>
      <p:ext uri="{BB962C8B-B14F-4D97-AF65-F5344CB8AC3E}">
        <p14:creationId xmlns:p14="http://schemas.microsoft.com/office/powerpoint/2010/main" val="2004737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22</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590448"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Phase 1 – Name Disambiguation</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374354" y="1275606"/>
            <a:ext cx="3403264" cy="3448637"/>
          </a:xfrm>
          <a:prstGeom prst="rect">
            <a:avLst/>
          </a:prstGeom>
          <a:noFill/>
        </p:spPr>
        <p:txBody>
          <a:bodyPr wrap="square" lIns="68589" tIns="34295" rIns="68589" bIns="34295" rtlCol="0" anchor="ctr">
            <a:spAutoFit/>
          </a:bodyPr>
          <a:lstStyle/>
          <a:p>
            <a:pPr>
              <a:lnSpc>
                <a:spcPct val="120000"/>
              </a:lnSpc>
            </a:pPr>
            <a:r>
              <a:rPr lang="en-US" sz="1500" b="1" u="sng" dirty="0">
                <a:latin typeface="Roboto Light" panose="02000000000000000000" pitchFamily="2" charset="0"/>
                <a:ea typeface="Roboto Light" panose="02000000000000000000" pitchFamily="2" charset="0"/>
                <a:cs typeface="Roboto Light" panose="02000000000000000000" pitchFamily="2" charset="0"/>
              </a:rPr>
              <a:t>Combining Author Name Variations</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b="1" dirty="0">
                <a:latin typeface="Roboto Black" panose="02000000000000000000" pitchFamily="2" charset="0"/>
                <a:ea typeface="Roboto Black" panose="02000000000000000000" pitchFamily="2" charset="0"/>
                <a:cs typeface="Roboto Black" panose="02000000000000000000" pitchFamily="2" charset="0"/>
              </a:rPr>
              <a:t>Example #1 – Author with articles published under 5 different names. The HeinOnline author index would treat as 5 different authors if not combined:</a:t>
            </a:r>
          </a:p>
          <a:p>
            <a:pPr>
              <a:lnSpc>
                <a:spcPct val="120000"/>
              </a:lnSpc>
            </a:pPr>
            <a:endParaRPr lang="en-US" sz="1200" b="1" dirty="0">
              <a:latin typeface="Roboto Black" panose="02000000000000000000" pitchFamily="2" charset="0"/>
              <a:ea typeface="Roboto Black" panose="02000000000000000000" pitchFamily="2" charset="0"/>
              <a:cs typeface="Roboto Black" panose="02000000000000000000" pitchFamily="2" charset="0"/>
            </a:endParaRPr>
          </a:p>
          <a:p>
            <a:pPr marL="257209" indent="-257209">
              <a:lnSpc>
                <a:spcPct val="120000"/>
              </a:lnSpc>
              <a:buFont typeface="+mj-lt"/>
              <a:buAutoNum type="arabicPeriod"/>
            </a:pPr>
            <a:r>
              <a:rPr lang="en-US" sz="1200" b="1" dirty="0" err="1">
                <a:latin typeface="Roboto Black" panose="02000000000000000000" pitchFamily="2" charset="0"/>
                <a:ea typeface="Roboto Black" panose="02000000000000000000" pitchFamily="2" charset="0"/>
                <a:cs typeface="Roboto Black" panose="02000000000000000000" pitchFamily="2" charset="0"/>
              </a:rPr>
              <a:t>Lietzan</a:t>
            </a:r>
            <a:r>
              <a:rPr lang="en-US" sz="1200" b="1" dirty="0">
                <a:latin typeface="Roboto Black" panose="02000000000000000000" pitchFamily="2" charset="0"/>
                <a:ea typeface="Roboto Black" panose="02000000000000000000" pitchFamily="2" charset="0"/>
                <a:cs typeface="Roboto Black" panose="02000000000000000000" pitchFamily="2" charset="0"/>
              </a:rPr>
              <a:t>, Erika</a:t>
            </a:r>
          </a:p>
          <a:p>
            <a:pPr marL="257209" indent="-257209">
              <a:lnSpc>
                <a:spcPct val="120000"/>
              </a:lnSpc>
              <a:buFont typeface="+mj-lt"/>
              <a:buAutoNum type="arabicPeriod"/>
            </a:pPr>
            <a:r>
              <a:rPr lang="en-US" sz="1200" b="1" dirty="0" err="1">
                <a:latin typeface="Roboto Black" panose="02000000000000000000" pitchFamily="2" charset="0"/>
                <a:ea typeface="Roboto Black" panose="02000000000000000000" pitchFamily="2" charset="0"/>
                <a:cs typeface="Roboto Black" panose="02000000000000000000" pitchFamily="2" charset="0"/>
              </a:rPr>
              <a:t>Lietzan</a:t>
            </a:r>
            <a:r>
              <a:rPr lang="en-US" sz="1200" b="1" dirty="0">
                <a:latin typeface="Roboto Black" panose="02000000000000000000" pitchFamily="2" charset="0"/>
                <a:ea typeface="Roboto Black" panose="02000000000000000000" pitchFamily="2" charset="0"/>
                <a:cs typeface="Roboto Black" panose="02000000000000000000" pitchFamily="2" charset="0"/>
              </a:rPr>
              <a:t>, Erika King</a:t>
            </a:r>
          </a:p>
          <a:p>
            <a:pPr marL="257209" indent="-257209">
              <a:lnSpc>
                <a:spcPct val="120000"/>
              </a:lnSpc>
              <a:buFont typeface="+mj-lt"/>
              <a:buAutoNum type="arabicPeriod"/>
            </a:pPr>
            <a:r>
              <a:rPr lang="en-US" sz="1200" b="1" dirty="0" err="1">
                <a:latin typeface="Roboto Black" panose="02000000000000000000" pitchFamily="2" charset="0"/>
                <a:ea typeface="Roboto Black" panose="02000000000000000000" pitchFamily="2" charset="0"/>
                <a:cs typeface="Roboto Black" panose="02000000000000000000" pitchFamily="2" charset="0"/>
              </a:rPr>
              <a:t>Lietzan</a:t>
            </a:r>
            <a:r>
              <a:rPr lang="en-US" sz="1200" b="1" dirty="0">
                <a:latin typeface="Roboto Black" panose="02000000000000000000" pitchFamily="2" charset="0"/>
                <a:ea typeface="Roboto Black" panose="02000000000000000000" pitchFamily="2" charset="0"/>
                <a:cs typeface="Roboto Black" panose="02000000000000000000" pitchFamily="2" charset="0"/>
              </a:rPr>
              <a:t>, Erika Fisher</a:t>
            </a:r>
          </a:p>
          <a:p>
            <a:pPr marL="257209" indent="-257209">
              <a:lnSpc>
                <a:spcPct val="120000"/>
              </a:lnSpc>
              <a:buFont typeface="+mj-lt"/>
              <a:buAutoNum type="arabicPeriod"/>
            </a:pPr>
            <a:r>
              <a:rPr lang="en-US" sz="1200" b="1" dirty="0">
                <a:latin typeface="Roboto Black" panose="02000000000000000000" pitchFamily="2" charset="0"/>
                <a:ea typeface="Roboto Black" panose="02000000000000000000" pitchFamily="2" charset="0"/>
                <a:cs typeface="Roboto Black" panose="02000000000000000000" pitchFamily="2" charset="0"/>
              </a:rPr>
              <a:t>King, Erika F.</a:t>
            </a:r>
          </a:p>
          <a:p>
            <a:pPr marL="257209" indent="-257209">
              <a:lnSpc>
                <a:spcPct val="120000"/>
              </a:lnSpc>
              <a:buFont typeface="+mj-lt"/>
              <a:buAutoNum type="arabicPeriod"/>
            </a:pPr>
            <a:r>
              <a:rPr lang="en-US" sz="1200" b="1" dirty="0">
                <a:latin typeface="Roboto Black" panose="02000000000000000000" pitchFamily="2" charset="0"/>
                <a:ea typeface="Roboto Black" panose="02000000000000000000" pitchFamily="2" charset="0"/>
                <a:cs typeface="Roboto Black" panose="02000000000000000000" pitchFamily="2" charset="0"/>
              </a:rPr>
              <a:t>King, Erika</a:t>
            </a:r>
          </a:p>
          <a:p>
            <a:pPr marL="257209" indent="-257209">
              <a:lnSpc>
                <a:spcPct val="120000"/>
              </a:lnSpc>
              <a:buFont typeface="+mj-lt"/>
              <a:buAutoNum type="arabicPeriod"/>
            </a:pPr>
            <a:endParaRPr lang="en-US" sz="1200" b="1" dirty="0">
              <a:latin typeface="Roboto Black" panose="02000000000000000000" pitchFamily="2" charset="0"/>
              <a:ea typeface="Roboto Black" panose="02000000000000000000" pitchFamily="2" charset="0"/>
              <a:cs typeface="Roboto Black" panose="02000000000000000000" pitchFamily="2" charset="0"/>
            </a:endParaRPr>
          </a:p>
          <a:p>
            <a:pPr marL="257209" indent="-257209">
              <a:lnSpc>
                <a:spcPct val="120000"/>
              </a:lnSpc>
              <a:buFont typeface="+mj-lt"/>
              <a:buAutoNum type="arabicPeriod"/>
            </a:pPr>
            <a:endParaRPr lang="en-US" sz="1200" b="1" dirty="0">
              <a:latin typeface="Roboto Black" panose="02000000000000000000" pitchFamily="2" charset="0"/>
              <a:ea typeface="Roboto Black" panose="02000000000000000000" pitchFamily="2" charset="0"/>
              <a:cs typeface="Roboto Black" panose="02000000000000000000" pitchFamily="2" charset="0"/>
            </a:endParaRPr>
          </a:p>
          <a:p>
            <a:pPr marL="214341" indent="-214341">
              <a:lnSpc>
                <a:spcPct val="120000"/>
              </a:lnSpc>
              <a:buFont typeface="Arial" panose="020B0604020202020204" pitchFamily="34" charset="0"/>
              <a:buChar char="•"/>
            </a:pPr>
            <a:endParaRPr lang="en-US" sz="1200" b="1" dirty="0">
              <a:latin typeface="Roboto Black" panose="02000000000000000000" pitchFamily="2" charset="0"/>
              <a:ea typeface="Roboto Black" panose="02000000000000000000" pitchFamily="2" charset="0"/>
              <a:cs typeface="Roboto Black" panose="02000000000000000000" pitchFamily="2"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618" y="1383618"/>
            <a:ext cx="5110508" cy="275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508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23</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311847"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Phase 1 – Name Disambiguation</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66480"/>
            <a:ext cx="4088523" cy="2894019"/>
          </a:xfrm>
          <a:prstGeom prst="rect">
            <a:avLst/>
          </a:prstGeom>
          <a:solidFill>
            <a:schemeClr val="bg1">
              <a:lumMod val="65000"/>
            </a:schemeClr>
          </a:solidFill>
          <a:ln>
            <a:solidFill>
              <a:schemeClr val="bg1">
                <a:lumMod val="50000"/>
              </a:schemeClr>
            </a:solidFill>
          </a:ln>
          <a:effectLs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555" y="1988619"/>
            <a:ext cx="3727385" cy="789631"/>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xmlns="" id="{5B091299-8A20-4627-9BA7-BF190A2BB615}"/>
              </a:ext>
            </a:extLst>
          </p:cNvPr>
          <p:cNvSpPr txBox="1"/>
          <p:nvPr/>
        </p:nvSpPr>
        <p:spPr>
          <a:xfrm>
            <a:off x="574514" y="1041897"/>
            <a:ext cx="8086008" cy="807914"/>
          </a:xfrm>
          <a:prstGeom prst="rect">
            <a:avLst/>
          </a:prstGeom>
          <a:noFill/>
        </p:spPr>
        <p:txBody>
          <a:bodyPr wrap="square" lIns="68589" tIns="34295" rIns="68589" bIns="34295" rtlCol="0" anchor="ctr">
            <a:spAutoFit/>
          </a:bodyPr>
          <a:lstStyle/>
          <a:p>
            <a:r>
              <a:rPr lang="en-US" sz="1200" b="1" dirty="0">
                <a:latin typeface="Roboto Black" panose="02000000000000000000" pitchFamily="2" charset="0"/>
                <a:ea typeface="Roboto Black" panose="02000000000000000000" pitchFamily="2" charset="0"/>
                <a:cs typeface="Roboto Black" panose="02000000000000000000" pitchFamily="2" charset="0"/>
              </a:rPr>
              <a:t>Example #2</a:t>
            </a:r>
          </a:p>
          <a:p>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r>
              <a:rPr lang="en-US" sz="1200" dirty="0">
                <a:latin typeface="Roboto Light" panose="02000000000000000000" pitchFamily="2" charset="0"/>
                <a:ea typeface="Roboto Light" panose="02000000000000000000" pitchFamily="2" charset="0"/>
                <a:cs typeface="Roboto Light" panose="02000000000000000000" pitchFamily="2" charset="0"/>
              </a:rPr>
              <a:t>This submitted faculty roster did not include all name variations. Hein’s data team will review all possible variations found in HeinOnline.</a:t>
            </a:r>
          </a:p>
        </p:txBody>
      </p:sp>
      <p:cxnSp>
        <p:nvCxnSpPr>
          <p:cNvPr id="5" name="Straight Arrow Connector 4"/>
          <p:cNvCxnSpPr/>
          <p:nvPr/>
        </p:nvCxnSpPr>
        <p:spPr>
          <a:xfrm>
            <a:off x="3842729" y="2571750"/>
            <a:ext cx="783291" cy="14581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2555" y="2926092"/>
            <a:ext cx="3187185" cy="2008252"/>
          </a:xfrm>
          <a:prstGeom prst="rect">
            <a:avLst/>
          </a:prstGeom>
          <a:noFill/>
        </p:spPr>
        <p:txBody>
          <a:bodyPr wrap="square" lIns="68589" tIns="34295" rIns="68589" bIns="34295" rtlCol="0">
            <a:spAutoFit/>
          </a:bodyPr>
          <a:lstStyle/>
          <a:p>
            <a:r>
              <a:rPr lang="en-US" sz="1400" u="sng" dirty="0"/>
              <a:t>Two corrections found during our QC:</a:t>
            </a:r>
          </a:p>
          <a:p>
            <a:endParaRPr lang="en-US" sz="1400" dirty="0"/>
          </a:p>
          <a:p>
            <a:pPr marL="257209" indent="-257209">
              <a:buFont typeface="+mj-lt"/>
              <a:buAutoNum type="arabicPeriod"/>
            </a:pPr>
            <a:r>
              <a:rPr lang="en-US" sz="1400" dirty="0"/>
              <a:t>Author name published as ‘Miller, Elizabeth Stone’. Stone as middle name not provided as a name variation but picked up via Similar Author tool and confirmed by </a:t>
            </a:r>
            <a:r>
              <a:rPr lang="en-US" sz="1400" dirty="0" err="1"/>
              <a:t>QC’er</a:t>
            </a:r>
            <a:endParaRPr lang="en-US" sz="1400" dirty="0"/>
          </a:p>
          <a:p>
            <a:pPr marL="257209" indent="-257209">
              <a:buFont typeface="+mj-lt"/>
              <a:buAutoNum type="arabicPeriod"/>
            </a:pPr>
            <a:r>
              <a:rPr lang="en-US" sz="1400" dirty="0"/>
              <a:t>Indexing error – </a:t>
            </a:r>
            <a:r>
              <a:rPr lang="en-US" sz="1400" dirty="0" err="1"/>
              <a:t>Eliabeth</a:t>
            </a:r>
            <a:r>
              <a:rPr lang="en-US" sz="1400" dirty="0"/>
              <a:t> (no z in first name)</a:t>
            </a:r>
          </a:p>
        </p:txBody>
      </p:sp>
    </p:spTree>
    <p:extLst>
      <p:ext uri="{BB962C8B-B14F-4D97-AF65-F5344CB8AC3E}">
        <p14:creationId xmlns:p14="http://schemas.microsoft.com/office/powerpoint/2010/main" val="133322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24</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52554" y="345473"/>
            <a:ext cx="5569948"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Phase 1 – Indexing Errors</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xmlns="" id="{5B091299-8A20-4627-9BA7-BF190A2BB615}"/>
              </a:ext>
            </a:extLst>
          </p:cNvPr>
          <p:cNvSpPr txBox="1"/>
          <p:nvPr/>
        </p:nvSpPr>
        <p:spPr>
          <a:xfrm>
            <a:off x="412454" y="1033276"/>
            <a:ext cx="4058545" cy="955646"/>
          </a:xfrm>
          <a:prstGeom prst="rect">
            <a:avLst/>
          </a:prstGeom>
          <a:noFill/>
        </p:spPr>
        <p:txBody>
          <a:bodyPr wrap="square" lIns="68589" tIns="34295" rIns="68589" bIns="34295" rtlCol="0" anchor="ctr">
            <a:spAutoFit/>
          </a:bodyPr>
          <a:lstStyle/>
          <a:p>
            <a:pPr>
              <a:lnSpc>
                <a:spcPct val="120000"/>
              </a:lnSpc>
            </a:pPr>
            <a:r>
              <a:rPr lang="en-US" sz="1200" b="1" dirty="0">
                <a:latin typeface="Roboto Black" panose="02000000000000000000" pitchFamily="2" charset="0"/>
                <a:ea typeface="Roboto Black" panose="02000000000000000000" pitchFamily="2" charset="0"/>
                <a:cs typeface="Roboto Black" panose="02000000000000000000" pitchFamily="2" charset="0"/>
              </a:rPr>
              <a:t>Example #3</a:t>
            </a: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Indexing error where associated article has relevant citation metrics which will improve the author’s overall citations.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4" y="2115908"/>
            <a:ext cx="4220605" cy="2515656"/>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000" y="1212014"/>
            <a:ext cx="4355348" cy="330395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89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25</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914569"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Phase 1 – Quality Control Overview</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504443" y="952899"/>
            <a:ext cx="7724870" cy="3885688"/>
          </a:xfrm>
          <a:prstGeom prst="rect">
            <a:avLst/>
          </a:prstGeom>
          <a:noFill/>
        </p:spPr>
        <p:txBody>
          <a:bodyPr wrap="square" lIns="68589" tIns="34295" rIns="68589" bIns="34295" rtlCol="0" anchor="ctr">
            <a:spAutoFit/>
          </a:bodyPr>
          <a:lstStyle/>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Hein compiled a data team to </a:t>
            </a:r>
            <a:r>
              <a:rPr lang="en-US" sz="1200" u="sng" dirty="0">
                <a:latin typeface="Roboto Light" panose="02000000000000000000" pitchFamily="2" charset="0"/>
                <a:ea typeface="Roboto Light" panose="02000000000000000000" pitchFamily="2" charset="0"/>
                <a:cs typeface="Roboto Light" panose="02000000000000000000" pitchFamily="2" charset="0"/>
              </a:rPr>
              <a:t>review each faculty member</a:t>
            </a:r>
            <a:r>
              <a:rPr lang="en-US" sz="1200" dirty="0">
                <a:latin typeface="Roboto Light" panose="02000000000000000000" pitchFamily="2" charset="0"/>
                <a:ea typeface="Roboto Light" panose="02000000000000000000" pitchFamily="2" charset="0"/>
                <a:cs typeface="Roboto Light" panose="02000000000000000000" pitchFamily="2" charset="0"/>
              </a:rPr>
              <a:t> included on the XLS to make sure they’re properly associated with the HeinOnline-indexed data. Part of the review from the data team included </a:t>
            </a:r>
            <a:r>
              <a:rPr lang="en-US" sz="1200" u="sng" dirty="0">
                <a:latin typeface="Roboto Light" panose="02000000000000000000" pitchFamily="2" charset="0"/>
                <a:ea typeface="Roboto Light" panose="02000000000000000000" pitchFamily="2" charset="0"/>
                <a:cs typeface="Roboto Light" panose="02000000000000000000" pitchFamily="2" charset="0"/>
              </a:rPr>
              <a:t>reviewing any/all similar author names</a:t>
            </a:r>
            <a:r>
              <a:rPr lang="en-US" sz="1200" dirty="0">
                <a:latin typeface="Roboto Light" panose="02000000000000000000" pitchFamily="2" charset="0"/>
                <a:ea typeface="Roboto Light" panose="02000000000000000000" pitchFamily="2" charset="0"/>
                <a:cs typeface="Roboto Light" panose="02000000000000000000" pitchFamily="2" charset="0"/>
              </a:rPr>
              <a:t> which could potentially include indexing errors. </a:t>
            </a:r>
            <a:r>
              <a:rPr lang="en-US" sz="1200" u="sng" dirty="0">
                <a:latin typeface="Roboto Light" panose="02000000000000000000" pitchFamily="2" charset="0"/>
                <a:ea typeface="Roboto Light" panose="02000000000000000000" pitchFamily="2" charset="0"/>
                <a:cs typeface="Roboto Light" panose="02000000000000000000" pitchFamily="2" charset="0"/>
              </a:rPr>
              <a:t>Identified indexing errors have been corrected and known name variations combined to help associate the proper works with each faculty member.</a:t>
            </a: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a:t>
            </a: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While our quality assurance check is effective, the challenge of properly disambiguating all proper name variations is very difficult, especially in the cases of common names. We asked each school to review their faculty members’ profile pages in HeinOnline and notify us of any discrepancies which they were able to find</a:t>
            </a:r>
          </a:p>
          <a:p>
            <a:pPr>
              <a:lnSpc>
                <a:spcPct val="15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5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We contacted the  person who submitted the original faculty XLS to US News as well as the Library Director (and anyone else who requested to receive notification). Included in the confirmation message from Hein was a summary of the work we have done as well as the XLS of faculty names which were included in the US News Survey submission that will also include the HeinOnline Author Profile page URL</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The overall process has taken over 1,000 hours of labor in compiling and reviewing nearly 7,000 faculty profile page</a:t>
            </a:r>
          </a:p>
        </p:txBody>
      </p:sp>
    </p:spTree>
    <p:extLst>
      <p:ext uri="{BB962C8B-B14F-4D97-AF65-F5344CB8AC3E}">
        <p14:creationId xmlns:p14="http://schemas.microsoft.com/office/powerpoint/2010/main" val="4031351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26</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266328"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Phase 2 – Citation Counts</a:t>
            </a:r>
          </a:p>
        </p:txBody>
      </p:sp>
      <p:sp>
        <p:nvSpPr>
          <p:cNvPr id="6" name="TextBox 5">
            <a:extLst>
              <a:ext uri="{FF2B5EF4-FFF2-40B4-BE49-F238E27FC236}">
                <a16:creationId xmlns:a16="http://schemas.microsoft.com/office/drawing/2014/main" xmlns="" id="{5B091299-8A20-4627-9BA7-BF190A2BB615}"/>
              </a:ext>
            </a:extLst>
          </p:cNvPr>
          <p:cNvSpPr txBox="1"/>
          <p:nvPr/>
        </p:nvSpPr>
        <p:spPr>
          <a:xfrm>
            <a:off x="466474" y="932488"/>
            <a:ext cx="7832910" cy="3799502"/>
          </a:xfrm>
          <a:prstGeom prst="rect">
            <a:avLst/>
          </a:prstGeom>
          <a:noFill/>
        </p:spPr>
        <p:txBody>
          <a:bodyPr wrap="square" lIns="68589" tIns="34295" rIns="68589" bIns="34295" rtlCol="0" anchor="ctr">
            <a:spAutoFit/>
          </a:bodyPr>
          <a:lstStyle/>
          <a:p>
            <a:pPr>
              <a:lnSpc>
                <a:spcPct val="120000"/>
              </a:lnSpc>
            </a:pPr>
            <a:r>
              <a:rPr lang="en-US" sz="1500" b="1" u="sng" dirty="0">
                <a:latin typeface="Roboto Light" panose="02000000000000000000" pitchFamily="2" charset="0"/>
                <a:ea typeface="Roboto Light" panose="02000000000000000000" pitchFamily="2" charset="0"/>
                <a:cs typeface="Roboto Light" panose="02000000000000000000" pitchFamily="2" charset="0"/>
              </a:rPr>
              <a:t>Citation Metrics (July 2019)</a:t>
            </a:r>
          </a:p>
          <a:p>
            <a:pPr>
              <a:lnSpc>
                <a:spcPct val="120000"/>
              </a:lnSpc>
            </a:pPr>
            <a:endParaRPr lang="en-US" sz="1500" b="1" u="sng"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500" b="1" dirty="0">
                <a:latin typeface="Roboto Light" panose="02000000000000000000" pitchFamily="2" charset="0"/>
                <a:ea typeface="Roboto Light" panose="02000000000000000000" pitchFamily="2" charset="0"/>
                <a:cs typeface="Roboto Light" panose="02000000000000000000" pitchFamily="2" charset="0"/>
              </a:rPr>
              <a:t>	</a:t>
            </a:r>
            <a:r>
              <a:rPr lang="en-US" sz="1500" dirty="0">
                <a:latin typeface="Roboto Light" panose="02000000000000000000" pitchFamily="2" charset="0"/>
                <a:ea typeface="Roboto Light" panose="02000000000000000000" pitchFamily="2" charset="0"/>
                <a:cs typeface="Roboto Light" panose="02000000000000000000" pitchFamily="2" charset="0"/>
              </a:rPr>
              <a:t>There are currently over </a:t>
            </a:r>
            <a:r>
              <a:rPr lang="en-US" sz="1500" b="1" dirty="0">
                <a:latin typeface="Roboto Black" panose="02000000000000000000" pitchFamily="2" charset="0"/>
                <a:ea typeface="Roboto Black" panose="02000000000000000000" pitchFamily="2" charset="0"/>
                <a:cs typeface="Roboto Black" panose="02000000000000000000" pitchFamily="2" charset="0"/>
              </a:rPr>
              <a:t>7.5 million </a:t>
            </a:r>
            <a:r>
              <a:rPr lang="en-US" sz="1500" b="1" dirty="0">
                <a:latin typeface="Roboto Light" panose="02000000000000000000" pitchFamily="2" charset="0"/>
                <a:ea typeface="Roboto Light" panose="02000000000000000000" pitchFamily="2" charset="0"/>
                <a:cs typeface="Roboto Light" panose="02000000000000000000" pitchFamily="2" charset="0"/>
              </a:rPr>
              <a:t>article to article citations in HeinOnline</a:t>
            </a:r>
            <a:endParaRPr lang="en-US" sz="15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500" b="1" dirty="0">
                <a:latin typeface="Roboto Light" panose="02000000000000000000" pitchFamily="2" charset="0"/>
                <a:ea typeface="Roboto Light" panose="02000000000000000000" pitchFamily="2" charset="0"/>
                <a:cs typeface="Roboto Light" panose="02000000000000000000" pitchFamily="2" charset="0"/>
              </a:rPr>
              <a:t>	</a:t>
            </a:r>
          </a:p>
          <a:p>
            <a:pPr>
              <a:lnSpc>
                <a:spcPct val="120000"/>
              </a:lnSpc>
            </a:pPr>
            <a:r>
              <a:rPr lang="en-US" sz="1500" b="1" dirty="0">
                <a:latin typeface="Roboto Light" panose="02000000000000000000" pitchFamily="2" charset="0"/>
                <a:ea typeface="Roboto Light" panose="02000000000000000000" pitchFamily="2" charset="0"/>
                <a:cs typeface="Roboto Light" panose="02000000000000000000" pitchFamily="2" charset="0"/>
              </a:rPr>
              <a:t>	</a:t>
            </a:r>
            <a:r>
              <a:rPr lang="en-US" sz="1500" dirty="0">
                <a:latin typeface="Roboto Light" panose="02000000000000000000" pitchFamily="2" charset="0"/>
                <a:ea typeface="Roboto Light" panose="02000000000000000000" pitchFamily="2" charset="0"/>
                <a:cs typeface="Roboto Light" panose="02000000000000000000" pitchFamily="2" charset="0"/>
              </a:rPr>
              <a:t>There are currently over </a:t>
            </a:r>
            <a:r>
              <a:rPr lang="en-US" sz="1500" b="1" dirty="0">
                <a:latin typeface="Roboto Black" panose="02000000000000000000" pitchFamily="2" charset="0"/>
                <a:ea typeface="Roboto Black" panose="02000000000000000000" pitchFamily="2" charset="0"/>
                <a:cs typeface="Roboto Black" panose="02000000000000000000" pitchFamily="2" charset="0"/>
              </a:rPr>
              <a:t>300,000</a:t>
            </a:r>
            <a:r>
              <a:rPr lang="en-US" sz="1500" b="1" dirty="0">
                <a:latin typeface="Roboto Light" panose="02000000000000000000" pitchFamily="2" charset="0"/>
                <a:ea typeface="Roboto Light" panose="02000000000000000000" pitchFamily="2" charset="0"/>
                <a:cs typeface="Roboto Light" panose="02000000000000000000" pitchFamily="2" charset="0"/>
              </a:rPr>
              <a:t> case to article citations</a:t>
            </a:r>
            <a:endParaRPr lang="en-US" sz="15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endParaRPr lang="en-US" sz="1500" b="1"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looks at citation patterns in the text using sources such as:</a:t>
            </a:r>
          </a:p>
          <a:p>
            <a:pPr>
              <a:lnSpc>
                <a:spcPct val="20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a:t>
            </a:r>
            <a:r>
              <a:rPr lang="en-US" sz="1200" b="1" dirty="0">
                <a:latin typeface="Roboto Light" panose="02000000000000000000" pitchFamily="2" charset="0"/>
                <a:ea typeface="Roboto Light" panose="02000000000000000000" pitchFamily="2" charset="0"/>
                <a:cs typeface="Roboto Light" panose="02000000000000000000" pitchFamily="2" charset="0"/>
              </a:rPr>
              <a:t>Bluebook</a:t>
            </a:r>
          </a:p>
          <a:p>
            <a:pPr>
              <a:lnSpc>
                <a:spcPct val="20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a:t>
            </a:r>
            <a:r>
              <a:rPr lang="en-US" sz="1200" b="1" dirty="0">
                <a:latin typeface="Roboto Light" panose="02000000000000000000" pitchFamily="2" charset="0"/>
                <a:ea typeface="Roboto Light" panose="02000000000000000000" pitchFamily="2" charset="0"/>
                <a:cs typeface="Roboto Light" panose="02000000000000000000" pitchFamily="2" charset="0"/>
              </a:rPr>
              <a:t>Prince's Bieber Dictionary of Legal Abbreviations</a:t>
            </a:r>
          </a:p>
          <a:p>
            <a:pPr>
              <a:lnSpc>
                <a:spcPct val="20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a:t>
            </a:r>
            <a:r>
              <a:rPr lang="en-US" sz="1200" b="1" dirty="0">
                <a:latin typeface="Roboto Light" panose="02000000000000000000" pitchFamily="2" charset="0"/>
                <a:ea typeface="Roboto Light" panose="02000000000000000000" pitchFamily="2" charset="0"/>
                <a:cs typeface="Roboto Light" panose="02000000000000000000" pitchFamily="2" charset="0"/>
              </a:rPr>
              <a:t>Cardiff Index to Legal Abbreviations</a:t>
            </a:r>
          </a:p>
          <a:p>
            <a:pPr>
              <a:lnSpc>
                <a:spcPct val="20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a:t>
            </a:r>
            <a:r>
              <a:rPr lang="en-US" sz="1200" b="1" dirty="0">
                <a:latin typeface="Roboto Light" panose="02000000000000000000" pitchFamily="2" charset="0"/>
                <a:ea typeface="Roboto Light" panose="02000000000000000000" pitchFamily="2" charset="0"/>
                <a:cs typeface="Roboto Light" panose="02000000000000000000" pitchFamily="2" charset="0"/>
              </a:rPr>
              <a:t>McGill Citation Guide</a:t>
            </a:r>
          </a:p>
          <a:p>
            <a:pPr>
              <a:lnSpc>
                <a:spcPct val="20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a:t>
            </a:r>
            <a:r>
              <a:rPr lang="en-US" sz="1200" b="1" dirty="0">
                <a:latin typeface="Roboto Light" panose="02000000000000000000" pitchFamily="2" charset="0"/>
                <a:ea typeface="Roboto Light" panose="02000000000000000000" pitchFamily="2" charset="0"/>
                <a:cs typeface="Roboto Light" panose="02000000000000000000" pitchFamily="2" charset="0"/>
              </a:rPr>
              <a:t>And many others!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695" y="1491630"/>
            <a:ext cx="367869" cy="3677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695" y="2031690"/>
            <a:ext cx="367869" cy="367773"/>
          </a:xfrm>
          <a:prstGeom prst="rect">
            <a:avLst/>
          </a:prstGeom>
        </p:spPr>
      </p:pic>
      <p:sp>
        <p:nvSpPr>
          <p:cNvPr id="10" name="Freeform: Shape 25">
            <a:extLst>
              <a:ext uri="{FF2B5EF4-FFF2-40B4-BE49-F238E27FC236}">
                <a16:creationId xmlns:a16="http://schemas.microsoft.com/office/drawing/2014/main" xmlns="" id="{44356363-E742-4ED5-9535-762C6C5A569F}"/>
              </a:ext>
            </a:extLst>
          </p:cNvPr>
          <p:cNvSpPr/>
          <p:nvPr/>
        </p:nvSpPr>
        <p:spPr>
          <a:xfrm>
            <a:off x="1070593" y="2949792"/>
            <a:ext cx="299168"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54007" bIns="34295" rtlCol="0" anchor="ctr"/>
          <a:lstStyle/>
          <a:p>
            <a:pPr algn="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Freeform: Shape 25">
            <a:extLst>
              <a:ext uri="{FF2B5EF4-FFF2-40B4-BE49-F238E27FC236}">
                <a16:creationId xmlns:a16="http://schemas.microsoft.com/office/drawing/2014/main" xmlns="" id="{44356363-E742-4ED5-9535-762C6C5A569F}"/>
              </a:ext>
            </a:extLst>
          </p:cNvPr>
          <p:cNvSpPr/>
          <p:nvPr/>
        </p:nvSpPr>
        <p:spPr>
          <a:xfrm>
            <a:off x="1055435" y="3327834"/>
            <a:ext cx="299168"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54007" bIns="34295" rtlCol="0" anchor="ctr"/>
          <a:lstStyle/>
          <a:p>
            <a:pPr algn="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Freeform: Shape 25">
            <a:extLst>
              <a:ext uri="{FF2B5EF4-FFF2-40B4-BE49-F238E27FC236}">
                <a16:creationId xmlns:a16="http://schemas.microsoft.com/office/drawing/2014/main" xmlns="" id="{44356363-E742-4ED5-9535-762C6C5A569F}"/>
              </a:ext>
            </a:extLst>
          </p:cNvPr>
          <p:cNvSpPr/>
          <p:nvPr/>
        </p:nvSpPr>
        <p:spPr>
          <a:xfrm>
            <a:off x="1059053" y="3705876"/>
            <a:ext cx="299168"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54007" bIns="34295" rtlCol="0" anchor="ctr"/>
          <a:lstStyle/>
          <a:p>
            <a:pPr algn="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Shape 25">
            <a:extLst>
              <a:ext uri="{FF2B5EF4-FFF2-40B4-BE49-F238E27FC236}">
                <a16:creationId xmlns:a16="http://schemas.microsoft.com/office/drawing/2014/main" xmlns="" id="{44356363-E742-4ED5-9535-762C6C5A569F}"/>
              </a:ext>
            </a:extLst>
          </p:cNvPr>
          <p:cNvSpPr/>
          <p:nvPr/>
        </p:nvSpPr>
        <p:spPr>
          <a:xfrm>
            <a:off x="1061306" y="4056935"/>
            <a:ext cx="299168"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54007" bIns="34295" rtlCol="0" anchor="ctr"/>
          <a:lstStyle/>
          <a:p>
            <a:pPr algn="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Shape 25">
            <a:extLst>
              <a:ext uri="{FF2B5EF4-FFF2-40B4-BE49-F238E27FC236}">
                <a16:creationId xmlns:a16="http://schemas.microsoft.com/office/drawing/2014/main" xmlns="" id="{44356363-E742-4ED5-9535-762C6C5A569F}"/>
              </a:ext>
            </a:extLst>
          </p:cNvPr>
          <p:cNvSpPr/>
          <p:nvPr/>
        </p:nvSpPr>
        <p:spPr>
          <a:xfrm>
            <a:off x="1047987" y="4416432"/>
            <a:ext cx="299168"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54007" bIns="34295" rtlCol="0" anchor="ctr"/>
          <a:lstStyle/>
          <a:p>
            <a:pPr algn="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32" name="Picture 8" descr="C:\Users\lmattiuzzo\AppData\Local\Microsoft\Windows\Temporary Internet Files\Content.IE5\72U4ZCL2\R522_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4361" y="2567511"/>
            <a:ext cx="2458197" cy="24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230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27</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536428"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Phase 2 – Citation Counts</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466474" y="951570"/>
            <a:ext cx="7832910" cy="623248"/>
          </a:xfrm>
          <a:prstGeom prst="rect">
            <a:avLst/>
          </a:prstGeom>
          <a:noFill/>
        </p:spPr>
        <p:txBody>
          <a:bodyPr wrap="square" lIns="68589" tIns="34295" rIns="68589" bIns="34295" rtlCol="0" anchor="ctr">
            <a:spAutoFit/>
          </a:bodyPr>
          <a:lstStyle/>
          <a:p>
            <a:pPr>
              <a:lnSpc>
                <a:spcPct val="120000"/>
              </a:lnSpc>
            </a:pPr>
            <a:r>
              <a:rPr lang="en-US" sz="1500" b="1" u="sng"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500" b="1" u="sng" dirty="0">
                <a:latin typeface="Roboto Light" panose="02000000000000000000" pitchFamily="2" charset="0"/>
                <a:ea typeface="Roboto Light" panose="02000000000000000000" pitchFamily="2" charset="0"/>
                <a:cs typeface="Roboto Light" panose="02000000000000000000" pitchFamily="2" charset="0"/>
              </a:rPr>
              <a:t> and Citation Metrics: Example</a:t>
            </a:r>
          </a:p>
          <a:p>
            <a:pPr>
              <a:lnSpc>
                <a:spcPct val="120000"/>
              </a:lnSpc>
            </a:pPr>
            <a:endParaRPr lang="en-US" sz="1500" b="1"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37" y="2139703"/>
            <a:ext cx="6308384" cy="130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39" y="1467956"/>
            <a:ext cx="80304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xmlns="" id="{5B091299-8A20-4627-9BA7-BF190A2BB615}"/>
              </a:ext>
            </a:extLst>
          </p:cNvPr>
          <p:cNvSpPr txBox="1"/>
          <p:nvPr/>
        </p:nvSpPr>
        <p:spPr>
          <a:xfrm>
            <a:off x="2195117" y="3662757"/>
            <a:ext cx="5023866" cy="1177245"/>
          </a:xfrm>
          <a:prstGeom prst="rect">
            <a:avLst/>
          </a:prstGeom>
          <a:noFill/>
        </p:spPr>
        <p:txBody>
          <a:bodyPr wrap="square" lIns="68589" tIns="34295" rIns="68589" bIns="34295" rtlCol="0" anchor="ctr">
            <a:spAutoFit/>
          </a:bodyPr>
          <a:lstStyle/>
          <a:p>
            <a:pPr marL="214341" indent="-214341">
              <a:lnSpc>
                <a:spcPct val="120000"/>
              </a:lnSpc>
              <a:buFont typeface="Arial" panose="020B0604020202020204" pitchFamily="34" charset="0"/>
              <a:buChar char="•"/>
            </a:pPr>
            <a:r>
              <a:rPr lang="en-US" sz="1200" dirty="0">
                <a:latin typeface="Roboto Light" panose="02000000000000000000" pitchFamily="2" charset="0"/>
                <a:ea typeface="Roboto Light" panose="02000000000000000000" pitchFamily="2" charset="0"/>
                <a:cs typeface="Roboto Light" panose="02000000000000000000" pitchFamily="2" charset="0"/>
              </a:rPr>
              <a:t>N.Y.U. L. Rev. </a:t>
            </a:r>
          </a:p>
          <a:p>
            <a:pPr marL="214341" indent="-214341">
              <a:lnSpc>
                <a:spcPct val="120000"/>
              </a:lnSpc>
              <a:buFont typeface="Arial" panose="020B0604020202020204" pitchFamily="34" charset="0"/>
              <a:buChar char="•"/>
            </a:pPr>
            <a:r>
              <a:rPr lang="en-US" sz="1200" dirty="0">
                <a:latin typeface="Roboto Light" panose="02000000000000000000" pitchFamily="2" charset="0"/>
                <a:ea typeface="Roboto Light" panose="02000000000000000000" pitchFamily="2" charset="0"/>
                <a:cs typeface="Roboto Light" panose="02000000000000000000" pitchFamily="2" charset="0"/>
              </a:rPr>
              <a:t>NYUL Rev </a:t>
            </a:r>
          </a:p>
          <a:p>
            <a:pPr marL="214341" indent="-214341">
              <a:lnSpc>
                <a:spcPct val="120000"/>
              </a:lnSpc>
              <a:buFont typeface="Arial" panose="020B0604020202020204" pitchFamily="34" charset="0"/>
              <a:buChar char="•"/>
            </a:pPr>
            <a:r>
              <a:rPr lang="en-US" sz="1200" dirty="0">
                <a:latin typeface="Roboto Light" panose="02000000000000000000" pitchFamily="2" charset="0"/>
                <a:ea typeface="Roboto Light" panose="02000000000000000000" pitchFamily="2" charset="0"/>
                <a:cs typeface="Roboto Light" panose="02000000000000000000" pitchFamily="2" charset="0"/>
              </a:rPr>
              <a:t>N.Y.U.L.R.</a:t>
            </a:r>
          </a:p>
          <a:p>
            <a:pPr marL="214341" indent="-214341">
              <a:lnSpc>
                <a:spcPct val="120000"/>
              </a:lnSpc>
              <a:buFont typeface="Arial" panose="020B0604020202020204" pitchFamily="34" charset="0"/>
              <a:buChar char="•"/>
            </a:pPr>
            <a:r>
              <a:rPr lang="en-US" sz="1200" dirty="0">
                <a:latin typeface="Roboto Light" panose="02000000000000000000" pitchFamily="2" charset="0"/>
                <a:ea typeface="Roboto Light" panose="02000000000000000000" pitchFamily="2" charset="0"/>
                <a:cs typeface="Roboto Light" panose="02000000000000000000" pitchFamily="2" charset="0"/>
              </a:rPr>
              <a:t>N.Y.L.</a:t>
            </a:r>
          </a:p>
          <a:p>
            <a:pPr marL="214341" indent="-214341">
              <a:lnSpc>
                <a:spcPct val="120000"/>
              </a:lnSpc>
              <a:buFont typeface="Arial" panose="020B0604020202020204" pitchFamily="34" charset="0"/>
              <a:buChar char="•"/>
            </a:pPr>
            <a:r>
              <a:rPr lang="en-US" sz="1200" dirty="0">
                <a:latin typeface="Roboto Light" panose="02000000000000000000" pitchFamily="2" charset="0"/>
                <a:ea typeface="Roboto Light" panose="02000000000000000000" pitchFamily="2" charset="0"/>
                <a:cs typeface="Roboto Light" panose="02000000000000000000" pitchFamily="2" charset="0"/>
              </a:rPr>
              <a:t>N.Y.U. L.Q. Rev. </a:t>
            </a:r>
          </a:p>
        </p:txBody>
      </p:sp>
      <p:sp>
        <p:nvSpPr>
          <p:cNvPr id="10" name="TextBox 9">
            <a:extLst>
              <a:ext uri="{FF2B5EF4-FFF2-40B4-BE49-F238E27FC236}">
                <a16:creationId xmlns:a16="http://schemas.microsoft.com/office/drawing/2014/main" xmlns="" id="{5B091299-8A20-4627-9BA7-BF190A2BB615}"/>
              </a:ext>
            </a:extLst>
          </p:cNvPr>
          <p:cNvSpPr txBox="1"/>
          <p:nvPr/>
        </p:nvSpPr>
        <p:spPr>
          <a:xfrm>
            <a:off x="3977779" y="3662757"/>
            <a:ext cx="3403264" cy="1177245"/>
          </a:xfrm>
          <a:prstGeom prst="rect">
            <a:avLst/>
          </a:prstGeom>
          <a:noFill/>
        </p:spPr>
        <p:txBody>
          <a:bodyPr wrap="square" lIns="68589" tIns="34295" rIns="68589" bIns="34295" rtlCol="0" anchor="ctr">
            <a:spAutoFit/>
          </a:bodyPr>
          <a:lstStyle/>
          <a:p>
            <a:pPr marL="214341" indent="-214341">
              <a:lnSpc>
                <a:spcPct val="120000"/>
              </a:lnSpc>
              <a:buFont typeface="Arial" panose="020B0604020202020204" pitchFamily="34" charset="0"/>
              <a:buChar char="•"/>
            </a:pPr>
            <a:r>
              <a:rPr lang="en-US" sz="1200" dirty="0">
                <a:latin typeface="Roboto Light" panose="02000000000000000000" pitchFamily="2" charset="0"/>
                <a:ea typeface="Roboto Light" panose="02000000000000000000" pitchFamily="2" charset="0"/>
                <a:cs typeface="Roboto Light" panose="02000000000000000000" pitchFamily="2" charset="0"/>
              </a:rPr>
              <a:t>N.Y. Univ. L. Rev.</a:t>
            </a:r>
          </a:p>
          <a:p>
            <a:pPr marL="214341" indent="-214341">
              <a:lnSpc>
                <a:spcPct val="120000"/>
              </a:lnSpc>
              <a:buFont typeface="Arial" panose="020B0604020202020204" pitchFamily="34" charset="0"/>
              <a:buChar char="•"/>
            </a:pPr>
            <a:r>
              <a:rPr lang="en-US" sz="1200" dirty="0">
                <a:latin typeface="Roboto Light" panose="02000000000000000000" pitchFamily="2" charset="0"/>
                <a:ea typeface="Roboto Light" panose="02000000000000000000" pitchFamily="2" charset="0"/>
                <a:cs typeface="Roboto Light" panose="02000000000000000000" pitchFamily="2" charset="0"/>
              </a:rPr>
              <a:t>New York University Law Review</a:t>
            </a:r>
          </a:p>
          <a:p>
            <a:pPr marL="214341" indent="-214341">
              <a:lnSpc>
                <a:spcPct val="120000"/>
              </a:lnSpc>
              <a:buFont typeface="Arial" panose="020B0604020202020204" pitchFamily="34" charset="0"/>
              <a:buChar char="•"/>
            </a:pPr>
            <a:r>
              <a:rPr lang="en-US" sz="1200" dirty="0">
                <a:latin typeface="Roboto Light" panose="02000000000000000000" pitchFamily="2" charset="0"/>
                <a:ea typeface="Roboto Light" panose="02000000000000000000" pitchFamily="2" charset="0"/>
                <a:cs typeface="Roboto Light" panose="02000000000000000000" pitchFamily="2" charset="0"/>
              </a:rPr>
              <a:t>NYU L Rev</a:t>
            </a:r>
          </a:p>
          <a:p>
            <a:pPr marL="214341" indent="-214341">
              <a:lnSpc>
                <a:spcPct val="120000"/>
              </a:lnSpc>
              <a:buFont typeface="Arial" panose="020B0604020202020204" pitchFamily="34" charset="0"/>
              <a:buChar char="•"/>
            </a:pPr>
            <a:r>
              <a:rPr lang="en-US" sz="1200" dirty="0">
                <a:latin typeface="Roboto Light" panose="02000000000000000000" pitchFamily="2" charset="0"/>
                <a:ea typeface="Roboto Light" panose="02000000000000000000" pitchFamily="2" charset="0"/>
                <a:cs typeface="Roboto Light" panose="02000000000000000000" pitchFamily="2" charset="0"/>
              </a:rPr>
              <a:t>NYU L. Rev.</a:t>
            </a:r>
          </a:p>
          <a:p>
            <a:pPr marL="214341" indent="-214341">
              <a:lnSpc>
                <a:spcPct val="120000"/>
              </a:lnSpc>
              <a:buFont typeface="Arial" panose="020B0604020202020204" pitchFamily="34" charset="0"/>
              <a:buChar char="•"/>
            </a:pPr>
            <a:r>
              <a:rPr lang="en-US" sz="1200" dirty="0">
                <a:latin typeface="Roboto Light" panose="02000000000000000000" pitchFamily="2" charset="0"/>
                <a:ea typeface="Roboto Light" panose="02000000000000000000" pitchFamily="2" charset="0"/>
                <a:cs typeface="Roboto Light" panose="02000000000000000000" pitchFamily="2" charset="0"/>
              </a:rPr>
              <a:t>Ann. Rev. L. Sch. N.Y.U.</a:t>
            </a:r>
          </a:p>
        </p:txBody>
      </p:sp>
    </p:spTree>
    <p:extLst>
      <p:ext uri="{BB962C8B-B14F-4D97-AF65-F5344CB8AC3E}">
        <p14:creationId xmlns:p14="http://schemas.microsoft.com/office/powerpoint/2010/main" val="583561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4" name="Footer Placeholder 33">
            <a:extLst>
              <a:ext uri="{FF2B5EF4-FFF2-40B4-BE49-F238E27FC236}">
                <a16:creationId xmlns:a16="http://schemas.microsoft.com/office/drawing/2014/main" xmlns="" id="{56FD94C6-BACD-4850-B9B6-4ACF7607D556}"/>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35" name="Slide Number Placeholder 34">
            <a:extLst>
              <a:ext uri="{FF2B5EF4-FFF2-40B4-BE49-F238E27FC236}">
                <a16:creationId xmlns:a16="http://schemas.microsoft.com/office/drawing/2014/main" xmlns="" id="{92EA5494-EBAE-402E-859B-856ADF91AD3C}"/>
              </a:ext>
            </a:extLst>
          </p:cNvPr>
          <p:cNvSpPr>
            <a:spLocks noGrp="1"/>
          </p:cNvSpPr>
          <p:nvPr>
            <p:ph type="sldNum" sz="quarter" idx="12"/>
          </p:nvPr>
        </p:nvSpPr>
        <p:spPr>
          <a:solidFill>
            <a:srgbClr val="123150"/>
          </a:solidFill>
        </p:spPr>
        <p:txBody>
          <a:bodyPr/>
          <a:lstStyle/>
          <a:p>
            <a:fld id="{96E69268-9C8B-4EBF-A9EE-DC5DC2D48DC3}" type="slidenum">
              <a:rPr lang="en-US" smtClean="0"/>
              <a:pPr/>
              <a:t>28</a:t>
            </a:fld>
            <a:endParaRPr lang="en-US"/>
          </a:p>
        </p:txBody>
      </p:sp>
      <p:grpSp>
        <p:nvGrpSpPr>
          <p:cNvPr id="55" name="Group 54">
            <a:extLst>
              <a:ext uri="{FF2B5EF4-FFF2-40B4-BE49-F238E27FC236}">
                <a16:creationId xmlns:a16="http://schemas.microsoft.com/office/drawing/2014/main" xmlns="" id="{3A67A042-747F-49EC-84E4-4DE0C23D6A86}"/>
              </a:ext>
            </a:extLst>
          </p:cNvPr>
          <p:cNvGrpSpPr/>
          <p:nvPr/>
        </p:nvGrpSpPr>
        <p:grpSpPr>
          <a:xfrm>
            <a:off x="-1" y="519522"/>
            <a:ext cx="3977780" cy="3532662"/>
            <a:chOff x="-1" y="1073892"/>
            <a:chExt cx="6094412" cy="4710216"/>
          </a:xfrm>
          <a:blipFill dpi="0" rotWithShape="1">
            <a:blip r:embed="rId3" cstate="print">
              <a:extLst>
                <a:ext uri="{28A0092B-C50C-407E-A947-70E740481C1C}">
                  <a14:useLocalDpi xmlns:a14="http://schemas.microsoft.com/office/drawing/2010/main" val="0"/>
                </a:ext>
              </a:extLst>
            </a:blip>
            <a:srcRect/>
            <a:stretch>
              <a:fillRect/>
            </a:stretch>
          </a:blipFill>
          <a:effectLst>
            <a:outerShdw blurRad="88900" dist="38100" dir="2700000" algn="tl" rotWithShape="0">
              <a:prstClr val="black">
                <a:alpha val="30000"/>
              </a:prstClr>
            </a:outerShdw>
          </a:effectLst>
        </p:grpSpPr>
        <p:sp>
          <p:nvSpPr>
            <p:cNvPr id="50" name="Freeform: Shape 49">
              <a:extLst>
                <a:ext uri="{FF2B5EF4-FFF2-40B4-BE49-F238E27FC236}">
                  <a16:creationId xmlns:a16="http://schemas.microsoft.com/office/drawing/2014/main" xmlns="" id="{79D5DE2C-DFE9-4B88-A9BC-F83EE7C1D2DF}"/>
                </a:ext>
              </a:extLst>
            </p:cNvPr>
            <p:cNvSpPr/>
            <p:nvPr/>
          </p:nvSpPr>
          <p:spPr>
            <a:xfrm>
              <a:off x="0" y="1073892"/>
              <a:ext cx="3720377" cy="1101720"/>
            </a:xfrm>
            <a:custGeom>
              <a:avLst/>
              <a:gdLst>
                <a:gd name="connsiteX0" fmla="*/ 0 w 3720377"/>
                <a:gd name="connsiteY0" fmla="*/ 0 h 1101720"/>
                <a:gd name="connsiteX1" fmla="*/ 3720377 w 3720377"/>
                <a:gd name="connsiteY1" fmla="*/ 0 h 1101720"/>
                <a:gd name="connsiteX2" fmla="*/ 3376782 w 3720377"/>
                <a:gd name="connsiteY2" fmla="*/ 1101720 h 1101720"/>
                <a:gd name="connsiteX3" fmla="*/ 0 w 3720377"/>
                <a:gd name="connsiteY3" fmla="*/ 1101720 h 1101720"/>
                <a:gd name="connsiteX4" fmla="*/ 0 w 3720377"/>
                <a:gd name="connsiteY4" fmla="*/ 0 h 110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377" h="1101720">
                  <a:moveTo>
                    <a:pt x="0" y="0"/>
                  </a:moveTo>
                  <a:lnTo>
                    <a:pt x="3720377" y="0"/>
                  </a:lnTo>
                  <a:lnTo>
                    <a:pt x="3376782" y="1101720"/>
                  </a:lnTo>
                  <a:lnTo>
                    <a:pt x="0" y="11017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58000" rIns="558000" rtlCol="0" anchor="ctr"/>
            <a:lstStyle/>
            <a:p>
              <a:endParaRPr lang="en-IN" sz="2400" dirty="0">
                <a:solidFill>
                  <a:schemeClr val="bg1"/>
                </a:solidFill>
              </a:endParaRPr>
            </a:p>
          </p:txBody>
        </p:sp>
        <p:sp>
          <p:nvSpPr>
            <p:cNvPr id="49" name="Freeform: Shape 48">
              <a:extLst>
                <a:ext uri="{FF2B5EF4-FFF2-40B4-BE49-F238E27FC236}">
                  <a16:creationId xmlns:a16="http://schemas.microsoft.com/office/drawing/2014/main" xmlns="" id="{37B87297-647E-44BB-9259-3A600115370B}"/>
                </a:ext>
              </a:extLst>
            </p:cNvPr>
            <p:cNvSpPr/>
            <p:nvPr/>
          </p:nvSpPr>
          <p:spPr>
            <a:xfrm>
              <a:off x="-1" y="2218442"/>
              <a:ext cx="6094412" cy="2279933"/>
            </a:xfrm>
            <a:custGeom>
              <a:avLst/>
              <a:gdLst>
                <a:gd name="connsiteX0" fmla="*/ 0 w 6094412"/>
                <a:gd name="connsiteY0" fmla="*/ 0 h 2279933"/>
                <a:gd name="connsiteX1" fmla="*/ 6094412 w 6094412"/>
                <a:gd name="connsiteY1" fmla="*/ 0 h 2279933"/>
                <a:gd name="connsiteX2" fmla="*/ 5383365 w 6094412"/>
                <a:gd name="connsiteY2" fmla="*/ 2279933 h 2279933"/>
                <a:gd name="connsiteX3" fmla="*/ 0 w 6094412"/>
                <a:gd name="connsiteY3" fmla="*/ 2279933 h 2279933"/>
                <a:gd name="connsiteX4" fmla="*/ 0 w 6094412"/>
                <a:gd name="connsiteY4" fmla="*/ 0 h 2279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12" h="2279933">
                  <a:moveTo>
                    <a:pt x="0" y="0"/>
                  </a:moveTo>
                  <a:lnTo>
                    <a:pt x="6094412" y="0"/>
                  </a:lnTo>
                  <a:lnTo>
                    <a:pt x="5383365" y="2279933"/>
                  </a:lnTo>
                  <a:lnTo>
                    <a:pt x="0" y="22799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58000" rIns="558000" rtlCol="0" anchor="ctr"/>
            <a:lstStyle/>
            <a:p>
              <a:endParaRPr lang="en-IN" sz="2400" dirty="0">
                <a:solidFill>
                  <a:schemeClr val="bg1"/>
                </a:solidFill>
              </a:endParaRPr>
            </a:p>
          </p:txBody>
        </p:sp>
        <p:sp>
          <p:nvSpPr>
            <p:cNvPr id="48" name="Freeform: Shape 47">
              <a:extLst>
                <a:ext uri="{FF2B5EF4-FFF2-40B4-BE49-F238E27FC236}">
                  <a16:creationId xmlns:a16="http://schemas.microsoft.com/office/drawing/2014/main" xmlns="" id="{CC19C4B6-5E80-4965-AE25-62D4809AE380}"/>
                </a:ext>
              </a:extLst>
            </p:cNvPr>
            <p:cNvSpPr/>
            <p:nvPr/>
          </p:nvSpPr>
          <p:spPr>
            <a:xfrm>
              <a:off x="0" y="4541204"/>
              <a:ext cx="4613203" cy="1242904"/>
            </a:xfrm>
            <a:custGeom>
              <a:avLst/>
              <a:gdLst>
                <a:gd name="connsiteX0" fmla="*/ 0 w 4613203"/>
                <a:gd name="connsiteY0" fmla="*/ 0 h 1242904"/>
                <a:gd name="connsiteX1" fmla="*/ 4613203 w 4613203"/>
                <a:gd name="connsiteY1" fmla="*/ 0 h 1242904"/>
                <a:gd name="connsiteX2" fmla="*/ 4117167 w 4613203"/>
                <a:gd name="connsiteY2" fmla="*/ 1242904 h 1242904"/>
                <a:gd name="connsiteX3" fmla="*/ 0 w 4613203"/>
                <a:gd name="connsiteY3" fmla="*/ 1242904 h 1242904"/>
                <a:gd name="connsiteX4" fmla="*/ 0 w 4613203"/>
                <a:gd name="connsiteY4" fmla="*/ 0 h 124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03" h="1242904">
                  <a:moveTo>
                    <a:pt x="0" y="0"/>
                  </a:moveTo>
                  <a:lnTo>
                    <a:pt x="4613203" y="0"/>
                  </a:lnTo>
                  <a:lnTo>
                    <a:pt x="4117167" y="1242904"/>
                  </a:lnTo>
                  <a:lnTo>
                    <a:pt x="0" y="12429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58000" rIns="558000" rtlCol="0" anchor="ctr"/>
            <a:lstStyle/>
            <a:p>
              <a:endParaRPr lang="en-IN" sz="2400" dirty="0">
                <a:solidFill>
                  <a:schemeClr val="bg1"/>
                </a:solidFill>
              </a:endParaRPr>
            </a:p>
          </p:txBody>
        </p:sp>
      </p:grpSp>
      <p:sp>
        <p:nvSpPr>
          <p:cNvPr id="56" name="TextBox 55">
            <a:extLst>
              <a:ext uri="{FF2B5EF4-FFF2-40B4-BE49-F238E27FC236}">
                <a16:creationId xmlns:a16="http://schemas.microsoft.com/office/drawing/2014/main" xmlns="" id="{D7A23107-8C41-4AB2-AFA5-B40ABBB12803}"/>
              </a:ext>
            </a:extLst>
          </p:cNvPr>
          <p:cNvSpPr txBox="1"/>
          <p:nvPr/>
        </p:nvSpPr>
        <p:spPr>
          <a:xfrm>
            <a:off x="4193859" y="411511"/>
            <a:ext cx="4159545" cy="453981"/>
          </a:xfrm>
          <a:prstGeom prst="rect">
            <a:avLst/>
          </a:prstGeom>
          <a:noFill/>
        </p:spPr>
        <p:txBody>
          <a:bodyPr wrap="square" lIns="68589" tIns="34295" rIns="68589" bIns="34295" rtlCol="0">
            <a:spAutoFit/>
          </a:bodyPr>
          <a:lstStyle/>
          <a:p>
            <a:pPr algn="ctr">
              <a:lnSpc>
                <a:spcPct val="80000"/>
              </a:lnSpc>
            </a:pPr>
            <a:r>
              <a:rPr lang="en-IN" sz="3000" b="1" dirty="0">
                <a:solidFill>
                  <a:srgbClr val="123150"/>
                </a:solidFill>
                <a:latin typeface="Roboto Light" panose="02000000000000000000" pitchFamily="2" charset="0"/>
                <a:ea typeface="Roboto Light" panose="02000000000000000000" pitchFamily="2" charset="0"/>
                <a:cs typeface="Roboto Light" panose="02000000000000000000" pitchFamily="2" charset="0"/>
              </a:rPr>
              <a:t>Citation Counts</a:t>
            </a:r>
          </a:p>
        </p:txBody>
      </p:sp>
      <p:sp>
        <p:nvSpPr>
          <p:cNvPr id="57" name="TextBox 56">
            <a:extLst>
              <a:ext uri="{FF2B5EF4-FFF2-40B4-BE49-F238E27FC236}">
                <a16:creationId xmlns:a16="http://schemas.microsoft.com/office/drawing/2014/main" xmlns="" id="{629613D6-DA8E-4F7C-9E8B-743001C4B2A6}"/>
              </a:ext>
            </a:extLst>
          </p:cNvPr>
          <p:cNvSpPr txBox="1"/>
          <p:nvPr/>
        </p:nvSpPr>
        <p:spPr>
          <a:xfrm>
            <a:off x="4193859" y="1221600"/>
            <a:ext cx="4321605" cy="3171638"/>
          </a:xfrm>
          <a:prstGeom prst="rect">
            <a:avLst/>
          </a:prstGeom>
          <a:noFill/>
        </p:spPr>
        <p:txBody>
          <a:bodyPr wrap="square" lIns="68589" tIns="34295" rIns="68589" bIns="34295" rtlCol="0">
            <a:spAutoFit/>
          </a:bodyPr>
          <a:lstStyle/>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Hein is aware that the use of citation pattern matching is not a perfect method for counting citations for many reasons such as OCR errors, proper citation rules not followed, etc...</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Does a perfect method exist? Likely not</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Our goal is to continue to enhance our methods for counting citations so that we can provide the best possible results</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Our development team has been experimenting with other methods to count citations such as searches by author name, as well as article title (and variants) to ensure completeness. This method showed too large a % of false positives</a:t>
            </a:r>
          </a:p>
          <a:p>
            <a:pPr>
              <a:lnSpc>
                <a:spcPct val="120000"/>
              </a:lnSpc>
            </a:pPr>
            <a:endParaRPr lang="en-US" sz="1200" b="1"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077349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29</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536428"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Improvements made to citation counts</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TextBox 1"/>
          <p:cNvSpPr txBox="1"/>
          <p:nvPr/>
        </p:nvSpPr>
        <p:spPr>
          <a:xfrm>
            <a:off x="520495" y="1167594"/>
            <a:ext cx="5131906" cy="3116238"/>
          </a:xfrm>
          <a:prstGeom prst="rect">
            <a:avLst/>
          </a:prstGeom>
          <a:noFill/>
        </p:spPr>
        <p:txBody>
          <a:bodyPr wrap="square" lIns="68589" tIns="34295" rIns="68589" bIns="34295" rtlCol="0">
            <a:spAutoFit/>
          </a:bodyPr>
          <a:lstStyle/>
          <a:p>
            <a:pPr marL="342946" indent="-342946">
              <a:buAutoNum type="arabicPeriod"/>
            </a:pPr>
            <a:r>
              <a:rPr lang="en-US" dirty="0" smtClean="0"/>
              <a:t>Name Disambiguation</a:t>
            </a:r>
          </a:p>
          <a:p>
            <a:pPr marL="342946" indent="-342946">
              <a:buAutoNum type="arabicPeriod"/>
            </a:pPr>
            <a:r>
              <a:rPr lang="en-US" dirty="0" smtClean="0"/>
              <a:t>Author name indexing error cleanup</a:t>
            </a:r>
          </a:p>
          <a:p>
            <a:pPr marL="342946" indent="-342946">
              <a:buAutoNum type="arabicPeriod"/>
            </a:pPr>
            <a:r>
              <a:rPr lang="en-US" dirty="0" smtClean="0"/>
              <a:t>OCR correction (i.e. “</a:t>
            </a:r>
            <a:r>
              <a:rPr lang="en-US" dirty="0" err="1" smtClean="0"/>
              <a:t>Pitr</a:t>
            </a:r>
            <a:r>
              <a:rPr lang="en-US" dirty="0" smtClean="0"/>
              <a:t> L. Rev.” = “Pitt. L. Rev”)</a:t>
            </a:r>
          </a:p>
          <a:p>
            <a:pPr marL="342946" indent="-342946">
              <a:buAutoNum type="arabicPeriod"/>
            </a:pPr>
            <a:r>
              <a:rPr lang="en-US" dirty="0" smtClean="0"/>
              <a:t>Addition of common citations used not currently included  in HeinOnline metadata</a:t>
            </a:r>
          </a:p>
          <a:p>
            <a:pPr marL="342946" indent="-342946">
              <a:buAutoNum type="arabicPeriod"/>
            </a:pPr>
            <a:r>
              <a:rPr lang="en-US" dirty="0" smtClean="0"/>
              <a:t>Ability to add missed citations:</a:t>
            </a:r>
          </a:p>
          <a:p>
            <a:pPr marL="800126" lvl="1" indent="-342946">
              <a:buFont typeface="Arial" panose="020B0604020202020204" pitchFamily="34" charset="0"/>
              <a:buChar char="•"/>
            </a:pPr>
            <a:r>
              <a:rPr lang="en-US" dirty="0" smtClean="0"/>
              <a:t>Current process is manual</a:t>
            </a:r>
          </a:p>
          <a:p>
            <a:pPr marL="800126" lvl="1" indent="-342946">
              <a:buFont typeface="Arial" panose="020B0604020202020204" pitchFamily="34" charset="0"/>
              <a:buChar char="•"/>
            </a:pPr>
            <a:r>
              <a:rPr lang="en-US" dirty="0" smtClean="0"/>
              <a:t>Tool in interface to submit corrections in development</a:t>
            </a:r>
          </a:p>
          <a:p>
            <a:pPr marL="342946" indent="-342946">
              <a:buAutoNum type="arabicPeriod"/>
            </a:pPr>
            <a:r>
              <a:rPr lang="en-US" dirty="0" smtClean="0"/>
              <a:t>ORCID</a:t>
            </a:r>
          </a:p>
          <a:p>
            <a:pPr marL="342946" indent="-342946">
              <a:buAutoNum type="arabicPeriod"/>
            </a:pPr>
            <a:r>
              <a:rPr lang="en-US" dirty="0" smtClean="0"/>
              <a:t>Author Administration Portal for Librarian’s</a:t>
            </a:r>
            <a:endParaRPr lang="en-US" dirty="0"/>
          </a:p>
        </p:txBody>
      </p:sp>
    </p:spTree>
    <p:extLst>
      <p:ext uri="{BB962C8B-B14F-4D97-AF65-F5344CB8AC3E}">
        <p14:creationId xmlns:p14="http://schemas.microsoft.com/office/powerpoint/2010/main" val="2889499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087938AD-DFCE-4C13-B9EB-3F7017523365}"/>
              </a:ext>
            </a:extLst>
          </p:cNvPr>
          <p:cNvGrpSpPr/>
          <p:nvPr/>
        </p:nvGrpSpPr>
        <p:grpSpPr>
          <a:xfrm>
            <a:off x="5008473" y="0"/>
            <a:ext cx="4135528" cy="4819136"/>
            <a:chOff x="6929529" y="0"/>
            <a:chExt cx="5259296" cy="6130260"/>
          </a:xfrm>
          <a:blipFill dpi="0" rotWithShape="1">
            <a:blip r:embed="rId3" cstate="print">
              <a:extLst>
                <a:ext uri="{28A0092B-C50C-407E-A947-70E740481C1C}">
                  <a14:useLocalDpi xmlns:a14="http://schemas.microsoft.com/office/drawing/2010/main" val="0"/>
                </a:ext>
              </a:extLst>
            </a:blip>
            <a:srcRect/>
            <a:stretch>
              <a:fillRect/>
            </a:stretch>
          </a:blipFill>
          <a:effectLst>
            <a:outerShdw blurRad="88900" dist="38100" dir="8100000" algn="tr" rotWithShape="0">
              <a:prstClr val="black">
                <a:alpha val="30000"/>
              </a:prstClr>
            </a:outerShdw>
          </a:effectLst>
        </p:grpSpPr>
        <p:sp>
          <p:nvSpPr>
            <p:cNvPr id="8" name="Freeform: Shape 7">
              <a:extLst>
                <a:ext uri="{FF2B5EF4-FFF2-40B4-BE49-F238E27FC236}">
                  <a16:creationId xmlns:a16="http://schemas.microsoft.com/office/drawing/2014/main" xmlns="" id="{DD38FB88-8299-4DB9-8BAC-32B1CEE46C30}"/>
                </a:ext>
              </a:extLst>
            </p:cNvPr>
            <p:cNvSpPr/>
            <p:nvPr/>
          </p:nvSpPr>
          <p:spPr>
            <a:xfrm>
              <a:off x="7102524" y="875125"/>
              <a:ext cx="5086301" cy="5255135"/>
            </a:xfrm>
            <a:custGeom>
              <a:avLst/>
              <a:gdLst>
                <a:gd name="connsiteX0" fmla="*/ 5086301 w 5086301"/>
                <a:gd name="connsiteY0" fmla="*/ 0 h 5255135"/>
                <a:gd name="connsiteX1" fmla="*/ 5086301 w 5086301"/>
                <a:gd name="connsiteY1" fmla="*/ 2173878 h 5255135"/>
                <a:gd name="connsiteX2" fmla="*/ 1048380 w 5086301"/>
                <a:gd name="connsiteY2" fmla="*/ 5255135 h 5255135"/>
                <a:gd name="connsiteX3" fmla="*/ 0 w 5086301"/>
                <a:gd name="connsiteY3" fmla="*/ 3881255 h 5255135"/>
                <a:gd name="connsiteX4" fmla="*/ 5086301 w 5086301"/>
                <a:gd name="connsiteY4" fmla="*/ 0 h 525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01" h="5255135">
                  <a:moveTo>
                    <a:pt x="5086301" y="0"/>
                  </a:moveTo>
                  <a:lnTo>
                    <a:pt x="5086301" y="2173878"/>
                  </a:lnTo>
                  <a:lnTo>
                    <a:pt x="1048380" y="5255135"/>
                  </a:lnTo>
                  <a:lnTo>
                    <a:pt x="0" y="3881255"/>
                  </a:lnTo>
                  <a:lnTo>
                    <a:pt x="50863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reeform: Shape 13">
              <a:extLst>
                <a:ext uri="{FF2B5EF4-FFF2-40B4-BE49-F238E27FC236}">
                  <a16:creationId xmlns:a16="http://schemas.microsoft.com/office/drawing/2014/main" xmlns="" id="{9FE65F15-325B-4AE1-875E-54CB030827E0}"/>
                </a:ext>
              </a:extLst>
            </p:cNvPr>
            <p:cNvSpPr/>
            <p:nvPr/>
          </p:nvSpPr>
          <p:spPr>
            <a:xfrm>
              <a:off x="6929529" y="0"/>
              <a:ext cx="5259296" cy="3930756"/>
            </a:xfrm>
            <a:custGeom>
              <a:avLst/>
              <a:gdLst>
                <a:gd name="connsiteX0" fmla="*/ 3350731 w 5259296"/>
                <a:gd name="connsiteY0" fmla="*/ 0 h 3930756"/>
                <a:gd name="connsiteX1" fmla="*/ 5259296 w 5259296"/>
                <a:gd name="connsiteY1" fmla="*/ 0 h 3930756"/>
                <a:gd name="connsiteX2" fmla="*/ 5259296 w 5259296"/>
                <a:gd name="connsiteY2" fmla="*/ 717490 h 3930756"/>
                <a:gd name="connsiteX3" fmla="*/ 1048380 w 5259296"/>
                <a:gd name="connsiteY3" fmla="*/ 3930756 h 3930756"/>
                <a:gd name="connsiteX4" fmla="*/ 0 w 5259296"/>
                <a:gd name="connsiteY4" fmla="*/ 2556876 h 3930756"/>
                <a:gd name="connsiteX5" fmla="*/ 3350731 w 5259296"/>
                <a:gd name="connsiteY5" fmla="*/ 0 h 393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9296" h="3930756">
                  <a:moveTo>
                    <a:pt x="3350731" y="0"/>
                  </a:moveTo>
                  <a:lnTo>
                    <a:pt x="5259296" y="0"/>
                  </a:lnTo>
                  <a:lnTo>
                    <a:pt x="5259296" y="717490"/>
                  </a:lnTo>
                  <a:lnTo>
                    <a:pt x="1048380" y="3930756"/>
                  </a:lnTo>
                  <a:lnTo>
                    <a:pt x="0" y="2556876"/>
                  </a:lnTo>
                  <a:lnTo>
                    <a:pt x="33507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2" name="Footer Placeholder 21">
            <a:extLst>
              <a:ext uri="{FF2B5EF4-FFF2-40B4-BE49-F238E27FC236}">
                <a16:creationId xmlns:a16="http://schemas.microsoft.com/office/drawing/2014/main" xmlns="" id="{6E2E6109-4BBA-47DB-9947-6EAA93A85DA6}"/>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23" name="Slide Number Placeholder 22">
            <a:extLst>
              <a:ext uri="{FF2B5EF4-FFF2-40B4-BE49-F238E27FC236}">
                <a16:creationId xmlns:a16="http://schemas.microsoft.com/office/drawing/2014/main" xmlns="" id="{E905187E-C157-4E50-B579-6EBDB4DEB603}"/>
              </a:ext>
            </a:extLst>
          </p:cNvPr>
          <p:cNvSpPr>
            <a:spLocks noGrp="1"/>
          </p:cNvSpPr>
          <p:nvPr>
            <p:ph type="sldNum" sz="quarter" idx="12"/>
          </p:nvPr>
        </p:nvSpPr>
        <p:spPr>
          <a:solidFill>
            <a:srgbClr val="123150"/>
          </a:solidFill>
        </p:spPr>
        <p:txBody>
          <a:bodyPr/>
          <a:lstStyle/>
          <a:p>
            <a:fld id="{96E69268-9C8B-4EBF-A9EE-DC5DC2D48DC3}" type="slidenum">
              <a:rPr lang="en-US" smtClean="0"/>
              <a:pPr/>
              <a:t>3</a:t>
            </a:fld>
            <a:endParaRPr lang="en-US" dirty="0"/>
          </a:p>
        </p:txBody>
      </p:sp>
      <p:sp>
        <p:nvSpPr>
          <p:cNvPr id="20" name="TextBox 19">
            <a:extLst>
              <a:ext uri="{FF2B5EF4-FFF2-40B4-BE49-F238E27FC236}">
                <a16:creationId xmlns:a16="http://schemas.microsoft.com/office/drawing/2014/main" xmlns="" id="{4B3E4D27-5B9C-4FE5-B897-44BAD54072DC}"/>
              </a:ext>
            </a:extLst>
          </p:cNvPr>
          <p:cNvSpPr txBox="1"/>
          <p:nvPr/>
        </p:nvSpPr>
        <p:spPr>
          <a:xfrm>
            <a:off x="601670" y="891995"/>
            <a:ext cx="3938305" cy="3624069"/>
          </a:xfrm>
          <a:prstGeom prst="rect">
            <a:avLst/>
          </a:prstGeom>
          <a:noFill/>
        </p:spPr>
        <p:txBody>
          <a:bodyPr wrap="square" lIns="68589" tIns="34295" rIns="68589" bIns="34295" rtlCol="0">
            <a:spAutoFit/>
          </a:bodyPr>
          <a:lstStyle/>
          <a:p>
            <a:pPr marL="411535" indent="-342946">
              <a:lnSpc>
                <a:spcPct val="150000"/>
              </a:lnSpc>
              <a:buFont typeface="Arial" panose="020B0604020202020204" pitchFamily="34" charset="0"/>
              <a:buChar char="•"/>
            </a:pPr>
            <a:r>
              <a:rPr lang="en-US" sz="2100" kern="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HeinOnline Scholar Check &amp; Author Profiles Overview</a:t>
            </a:r>
          </a:p>
          <a:p>
            <a:pPr marL="411535" indent="-342946">
              <a:lnSpc>
                <a:spcPct val="150000"/>
              </a:lnSpc>
              <a:buFont typeface="Arial" panose="020B0604020202020204" pitchFamily="34" charset="0"/>
              <a:buChar char="•"/>
            </a:pPr>
            <a:r>
              <a:rPr lang="en-US" sz="2100" kern="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U.S. News &amp; World Report</a:t>
            </a:r>
          </a:p>
          <a:p>
            <a:pPr marL="411535" indent="-342946">
              <a:lnSpc>
                <a:spcPct val="150000"/>
              </a:lnSpc>
              <a:buFont typeface="Arial" panose="020B0604020202020204" pitchFamily="34" charset="0"/>
              <a:buChar char="•"/>
            </a:pPr>
            <a:r>
              <a:rPr lang="en-US" sz="2100" kern="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Quality Control and Enhancements</a:t>
            </a:r>
          </a:p>
          <a:p>
            <a:pPr marL="282930" indent="-214341">
              <a:lnSpc>
                <a:spcPct val="150000"/>
              </a:lnSpc>
              <a:buFont typeface="Arial" panose="020B0604020202020204" pitchFamily="34" charset="0"/>
              <a:buChar char="•"/>
            </a:pPr>
            <a:endParaRPr lang="en-US" sz="2100" kern="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p>
            <a:pPr marL="282930" indent="-214341">
              <a:lnSpc>
                <a:spcPct val="150000"/>
              </a:lnSpc>
              <a:buFont typeface="Arial" panose="020B0604020202020204" pitchFamily="34" charset="0"/>
              <a:buChar char="•"/>
            </a:pPr>
            <a:endParaRPr lang="en-US" sz="1200" kern="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p>
            <a:pPr marL="282930" indent="-214341">
              <a:buFont typeface="Arial" panose="020B0604020202020204" pitchFamily="34" charset="0"/>
              <a:buChar char="•"/>
            </a:pPr>
            <a:endParaRPr lang="en-US" sz="1200" kern="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p>
            <a:pPr marL="282930" indent="-214341">
              <a:buFont typeface="Arial" panose="020B0604020202020204" pitchFamily="34" charset="0"/>
              <a:buChar char="•"/>
            </a:pPr>
            <a:endParaRPr lang="en-US" sz="1200" kern="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820229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30</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6536428"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Future Initiatives</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TextBox 1"/>
          <p:cNvSpPr txBox="1"/>
          <p:nvPr/>
        </p:nvSpPr>
        <p:spPr>
          <a:xfrm>
            <a:off x="520495" y="1005577"/>
            <a:ext cx="5131906" cy="4224233"/>
          </a:xfrm>
          <a:prstGeom prst="rect">
            <a:avLst/>
          </a:prstGeom>
          <a:noFill/>
        </p:spPr>
        <p:txBody>
          <a:bodyPr wrap="square" lIns="68589" tIns="34295" rIns="68589" bIns="34295" rtlCol="0">
            <a:spAutoFit/>
          </a:bodyPr>
          <a:lstStyle/>
          <a:p>
            <a:pPr marL="342946" indent="-342946">
              <a:buAutoNum type="arabicPeriod"/>
            </a:pPr>
            <a:r>
              <a:rPr lang="en-US" dirty="0" smtClean="0"/>
              <a:t>Licensing additional content:</a:t>
            </a:r>
          </a:p>
          <a:p>
            <a:pPr marL="800126" lvl="1" indent="-342946">
              <a:buFont typeface="Arial" panose="020B0604020202020204" pitchFamily="34" charset="0"/>
              <a:buChar char="•"/>
            </a:pPr>
            <a:r>
              <a:rPr lang="en-US" dirty="0" smtClean="0"/>
              <a:t>10-15 new journals added monthly</a:t>
            </a:r>
          </a:p>
          <a:p>
            <a:pPr marL="800126" lvl="1" indent="-342946">
              <a:buFont typeface="Arial" panose="020B0604020202020204" pitchFamily="34" charset="0"/>
              <a:buChar char="•"/>
            </a:pPr>
            <a:r>
              <a:rPr lang="en-US" dirty="0" smtClean="0"/>
              <a:t>More interdisciplinary journals</a:t>
            </a:r>
          </a:p>
          <a:p>
            <a:pPr lvl="1"/>
            <a:endParaRPr lang="en-US" dirty="0" smtClean="0"/>
          </a:p>
          <a:p>
            <a:pPr marL="342946" indent="-342946">
              <a:buAutoNum type="arabicPeriod"/>
            </a:pPr>
            <a:r>
              <a:rPr lang="en-US" dirty="0" smtClean="0"/>
              <a:t>Counting citations beyond periodical coverage</a:t>
            </a:r>
          </a:p>
          <a:p>
            <a:pPr marL="800126" lvl="1" indent="-342946">
              <a:buFont typeface="Arial" panose="020B0604020202020204" pitchFamily="34" charset="0"/>
              <a:buChar char="•"/>
            </a:pPr>
            <a:r>
              <a:rPr lang="en-US" dirty="0" smtClean="0"/>
              <a:t>i.e. ALI Restatements</a:t>
            </a:r>
          </a:p>
          <a:p>
            <a:pPr marL="800126" lvl="1" indent="-342946">
              <a:buFont typeface="Arial" panose="020B0604020202020204" pitchFamily="34" charset="0"/>
              <a:buChar char="•"/>
            </a:pPr>
            <a:r>
              <a:rPr lang="en-US" dirty="0" smtClean="0"/>
              <a:t>Books, Treatises, etc..</a:t>
            </a:r>
          </a:p>
          <a:p>
            <a:pPr marL="800126" lvl="1" indent="-342946">
              <a:buFont typeface="Arial" panose="020B0604020202020204" pitchFamily="34" charset="0"/>
              <a:buChar char="•"/>
            </a:pPr>
            <a:r>
              <a:rPr lang="en-US" dirty="0" smtClean="0"/>
              <a:t>West Academic Casebook Collection (forthcoming)</a:t>
            </a:r>
          </a:p>
          <a:p>
            <a:pPr marL="800126" lvl="1" indent="-342946">
              <a:buFont typeface="Arial" panose="020B0604020202020204" pitchFamily="34" charset="0"/>
              <a:buChar char="•"/>
            </a:pPr>
            <a:endParaRPr lang="en-US" dirty="0"/>
          </a:p>
          <a:p>
            <a:pPr marL="342946" indent="-342946">
              <a:buAutoNum type="arabicPeriod"/>
            </a:pPr>
            <a:r>
              <a:rPr lang="en-US" dirty="0" smtClean="0"/>
              <a:t>Tools to enhance citation tracking methods</a:t>
            </a:r>
            <a:endParaRPr lang="en-US" dirty="0"/>
          </a:p>
          <a:p>
            <a:pPr marL="800126" lvl="1" indent="-342946">
              <a:buFont typeface="Arial" panose="020B0604020202020204" pitchFamily="34" charset="0"/>
              <a:buChar char="•"/>
            </a:pPr>
            <a:r>
              <a:rPr lang="en-US" dirty="0" smtClean="0"/>
              <a:t>ORCID &amp; DOI’s</a:t>
            </a:r>
          </a:p>
          <a:p>
            <a:pPr marL="800126" lvl="1" indent="-342946">
              <a:buFont typeface="Arial" panose="020B0604020202020204" pitchFamily="34" charset="0"/>
              <a:buChar char="•"/>
            </a:pPr>
            <a:r>
              <a:rPr lang="en-US" dirty="0" smtClean="0"/>
              <a:t>Author Admin Portal</a:t>
            </a:r>
          </a:p>
          <a:p>
            <a:pPr marL="800126" lvl="1" indent="-342946">
              <a:buFont typeface="Arial" panose="020B0604020202020204" pitchFamily="34" charset="0"/>
              <a:buChar char="•"/>
            </a:pPr>
            <a:r>
              <a:rPr lang="en-US" dirty="0" smtClean="0"/>
              <a:t>OCR &amp; “Crowdsourcing” tools</a:t>
            </a:r>
          </a:p>
          <a:p>
            <a:pPr marL="800126" lvl="1" indent="-342946">
              <a:buFont typeface="Arial" panose="020B0604020202020204" pitchFamily="34" charset="0"/>
              <a:buChar char="•"/>
            </a:pPr>
            <a:endParaRPr lang="en-US" dirty="0" smtClean="0"/>
          </a:p>
        </p:txBody>
      </p:sp>
    </p:spTree>
    <p:extLst>
      <p:ext uri="{BB962C8B-B14F-4D97-AF65-F5344CB8AC3E}">
        <p14:creationId xmlns:p14="http://schemas.microsoft.com/office/powerpoint/2010/main" val="4077188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31</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5" y="357504"/>
            <a:ext cx="4375625"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In conclusion</a:t>
            </a:r>
          </a:p>
        </p:txBody>
      </p:sp>
      <p:sp>
        <p:nvSpPr>
          <p:cNvPr id="2" name="TextBox 1"/>
          <p:cNvSpPr txBox="1"/>
          <p:nvPr/>
        </p:nvSpPr>
        <p:spPr>
          <a:xfrm>
            <a:off x="412454" y="1653648"/>
            <a:ext cx="7292709" cy="1990298"/>
          </a:xfrm>
          <a:prstGeom prst="rect">
            <a:avLst/>
          </a:prstGeom>
          <a:noFill/>
        </p:spPr>
        <p:txBody>
          <a:bodyPr wrap="square" lIns="68589" tIns="34295" rIns="68589" bIns="34295" rtlCol="0">
            <a:spAutoFit/>
          </a:bodyPr>
          <a:lstStyle/>
          <a:p>
            <a:pPr>
              <a:lnSpc>
                <a:spcPct val="150000"/>
              </a:lnSpc>
            </a:pPr>
            <a:r>
              <a:rPr lang="en-US" sz="1400" dirty="0">
                <a:latin typeface="Roboto Light" panose="02000000000000000000" pitchFamily="2" charset="0"/>
                <a:ea typeface="Roboto Light" panose="02000000000000000000" pitchFamily="2" charset="0"/>
                <a:cs typeface="Roboto Light" panose="02000000000000000000" pitchFamily="2" charset="0"/>
              </a:rPr>
              <a:t>This project has been a major undertaking, but we are committed to improving our data so that we can provide the most accurate results possible. Our mission remains to be first amongst equals and offer the best scholarly legal database to our customers, knowing that enhancing </a:t>
            </a:r>
            <a:r>
              <a:rPr lang="en-US" sz="14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400" dirty="0">
                <a:latin typeface="Roboto Light" panose="02000000000000000000" pitchFamily="2" charset="0"/>
                <a:ea typeface="Roboto Light" panose="02000000000000000000" pitchFamily="2" charset="0"/>
                <a:cs typeface="Roboto Light" panose="02000000000000000000" pitchFamily="2" charset="0"/>
              </a:rPr>
              <a:t> and adding more analytics will improve the HeinOnline research experience. We appreciate all of the questions, comments, and concerns that we have received thus far.</a:t>
            </a:r>
          </a:p>
        </p:txBody>
      </p:sp>
    </p:spTree>
    <p:extLst>
      <p:ext uri="{BB962C8B-B14F-4D97-AF65-F5344CB8AC3E}">
        <p14:creationId xmlns:p14="http://schemas.microsoft.com/office/powerpoint/2010/main" val="182224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4</a:t>
            </a:fld>
            <a:endParaRPr lang="en-US" dirty="0"/>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732168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About Author Profiles &amp; Scholar Check</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p:cNvSpPr txBox="1"/>
          <p:nvPr/>
        </p:nvSpPr>
        <p:spPr>
          <a:xfrm>
            <a:off x="555142" y="1822434"/>
            <a:ext cx="3889445" cy="2008242"/>
          </a:xfrm>
          <a:prstGeom prst="rect">
            <a:avLst/>
          </a:prstGeom>
          <a:noFill/>
        </p:spPr>
        <p:txBody>
          <a:bodyPr wrap="square" lIns="68589" tIns="34295" rIns="68589" bIns="34295" rtlCol="0">
            <a:spAutoFit/>
          </a:bodyPr>
          <a:lstStyle/>
          <a:p>
            <a:pPr marL="257209" indent="-257209">
              <a:buFont typeface="Arial" panose="020B0604020202020204" pitchFamily="34" charset="0"/>
              <a:buChar char="•"/>
            </a:pPr>
            <a:r>
              <a:rPr lang="en-US" b="1" dirty="0" smtClean="0">
                <a:latin typeface="Roboto Light"/>
              </a:rPr>
              <a:t>Photo</a:t>
            </a:r>
          </a:p>
          <a:p>
            <a:pPr marL="257209" indent="-257209">
              <a:buFont typeface="Arial" panose="020B0604020202020204" pitchFamily="34" charset="0"/>
              <a:buChar char="•"/>
            </a:pPr>
            <a:r>
              <a:rPr lang="en-US" b="1" dirty="0" smtClean="0">
                <a:latin typeface="Roboto Light"/>
              </a:rPr>
              <a:t>University/Affiliation</a:t>
            </a:r>
          </a:p>
          <a:p>
            <a:pPr marL="257209" indent="-257209">
              <a:buFont typeface="Arial" panose="020B0604020202020204" pitchFamily="34" charset="0"/>
              <a:buChar char="•"/>
            </a:pPr>
            <a:r>
              <a:rPr lang="en-US" b="1" dirty="0" smtClean="0">
                <a:latin typeface="Roboto Light"/>
              </a:rPr>
              <a:t>Title</a:t>
            </a:r>
          </a:p>
          <a:p>
            <a:pPr marL="257209" indent="-257209">
              <a:buFont typeface="Arial" panose="020B0604020202020204" pitchFamily="34" charset="0"/>
              <a:buChar char="•"/>
            </a:pPr>
            <a:r>
              <a:rPr lang="en-US" b="1" dirty="0" smtClean="0">
                <a:latin typeface="Roboto Light"/>
              </a:rPr>
              <a:t>ORCID ID</a:t>
            </a:r>
          </a:p>
          <a:p>
            <a:pPr marL="257209" indent="-257209">
              <a:buFont typeface="Arial" panose="020B0604020202020204" pitchFamily="34" charset="0"/>
              <a:buChar char="•"/>
            </a:pPr>
            <a:r>
              <a:rPr lang="en-US" b="1" dirty="0" smtClean="0">
                <a:latin typeface="Roboto Light"/>
              </a:rPr>
              <a:t>Biography</a:t>
            </a:r>
          </a:p>
          <a:p>
            <a:pPr marL="257209" indent="-257209">
              <a:buFont typeface="Arial" panose="020B0604020202020204" pitchFamily="34" charset="0"/>
              <a:buChar char="•"/>
            </a:pPr>
            <a:r>
              <a:rPr lang="en-US" b="1" dirty="0" smtClean="0">
                <a:latin typeface="Roboto Light"/>
              </a:rPr>
              <a:t>Link to affiliation webpage</a:t>
            </a:r>
          </a:p>
          <a:p>
            <a:pPr marL="257209" indent="-257209">
              <a:buFont typeface="Arial" panose="020B0604020202020204" pitchFamily="34" charset="0"/>
              <a:buChar char="•"/>
            </a:pPr>
            <a:r>
              <a:rPr lang="en-US" b="1" dirty="0" smtClean="0">
                <a:latin typeface="Roboto Light"/>
              </a:rPr>
              <a:t>Social Media Links</a:t>
            </a:r>
          </a:p>
        </p:txBody>
      </p:sp>
      <p:sp>
        <p:nvSpPr>
          <p:cNvPr id="8" name="Rectangle 7"/>
          <p:cNvSpPr/>
          <p:nvPr/>
        </p:nvSpPr>
        <p:spPr>
          <a:xfrm>
            <a:off x="293639" y="1006706"/>
            <a:ext cx="7292709" cy="727902"/>
          </a:xfrm>
          <a:prstGeom prst="rect">
            <a:avLst/>
          </a:prstGeom>
        </p:spPr>
        <p:txBody>
          <a:bodyPr wrap="square" lIns="68589" tIns="34295" rIns="68589" bIns="34295">
            <a:spAutoFit/>
          </a:bodyPr>
          <a:lstStyle/>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For any author represented in the Law Journal Library, Author Profile Pages automatically display a list of articles and </a:t>
            </a: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statistics.  A profile page can be enhanced by including the following information: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133" y="1701080"/>
            <a:ext cx="4672340" cy="296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68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5</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3" y="357504"/>
            <a:ext cx="5947341"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Enhance Author Profile Pages</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xmlns="" id="{5B091299-8A20-4627-9BA7-BF190A2BB615}"/>
              </a:ext>
            </a:extLst>
          </p:cNvPr>
          <p:cNvSpPr txBox="1"/>
          <p:nvPr/>
        </p:nvSpPr>
        <p:spPr>
          <a:xfrm>
            <a:off x="472764" y="870581"/>
            <a:ext cx="8204761" cy="727902"/>
          </a:xfrm>
          <a:prstGeom prst="rect">
            <a:avLst/>
          </a:prstGeom>
          <a:noFill/>
        </p:spPr>
        <p:txBody>
          <a:bodyPr wrap="square" lIns="68589" tIns="34295" rIns="68589" bIns="34295" rtlCol="0" anchor="ctr">
            <a:spAutoFit/>
          </a:bodyPr>
          <a:lstStyle/>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Users can edit or enhance a profile by clicking on </a:t>
            </a:r>
            <a:r>
              <a:rPr lang="en-US" sz="1200" b="1" dirty="0">
                <a:latin typeface="Roboto Light" panose="02000000000000000000" pitchFamily="2" charset="0"/>
                <a:ea typeface="Roboto Light" panose="02000000000000000000" pitchFamily="2" charset="0"/>
                <a:cs typeface="Roboto Light" panose="02000000000000000000" pitchFamily="2" charset="0"/>
              </a:rPr>
              <a:t>Edit Author Profile  </a:t>
            </a:r>
            <a:r>
              <a:rPr lang="en-US" sz="1200" dirty="0">
                <a:latin typeface="Roboto Light" panose="02000000000000000000" pitchFamily="2" charset="0"/>
                <a:ea typeface="Roboto Light" panose="02000000000000000000" pitchFamily="2" charset="0"/>
                <a:cs typeface="Roboto Light" panose="02000000000000000000" pitchFamily="2" charset="0"/>
              </a:rPr>
              <a:t>within the author profile page. All edits are verified by HeinOnline Support before changes go live. There is also a web form located at: </a:t>
            </a:r>
            <a:r>
              <a:rPr lang="en-US" sz="1200" dirty="0">
                <a:hlinkClick r:id="rId3"/>
              </a:rPr>
              <a:t>https://home.heinonline.org/author-portal/</a:t>
            </a:r>
            <a:endParaRPr lang="en-US" sz="12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458" y="1523285"/>
            <a:ext cx="5542631" cy="351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134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6</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3" y="357504"/>
            <a:ext cx="7168981"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About Author Profiles &amp; Scholar Check</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5" name="TextBox 14">
            <a:extLst>
              <a:ext uri="{FF2B5EF4-FFF2-40B4-BE49-F238E27FC236}">
                <a16:creationId xmlns:a16="http://schemas.microsoft.com/office/drawing/2014/main" xmlns="" id="{5B091299-8A20-4627-9BA7-BF190A2BB615}"/>
              </a:ext>
            </a:extLst>
          </p:cNvPr>
          <p:cNvSpPr txBox="1"/>
          <p:nvPr/>
        </p:nvSpPr>
        <p:spPr>
          <a:xfrm>
            <a:off x="358434" y="962457"/>
            <a:ext cx="7832910" cy="1177245"/>
          </a:xfrm>
          <a:prstGeom prst="rect">
            <a:avLst/>
          </a:prstGeom>
          <a:noFill/>
        </p:spPr>
        <p:txBody>
          <a:bodyPr wrap="square" lIns="68589" tIns="34295" rIns="68589" bIns="34295" rtlCol="0" anchor="ctr">
            <a:spAutoFit/>
          </a:bodyPr>
          <a:lstStyle/>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For any author represented in the Law Journal Library, Author Profile Pages automatically display a list of articles and </a:t>
            </a: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statistics. The existing profile can be enhanced to include a photo, biographical information, and links to the author’s website and social media accounts.</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 </a:t>
            </a:r>
            <a:r>
              <a:rPr lang="en-US" sz="1200" b="1"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b="1" dirty="0">
                <a:latin typeface="Roboto Light" panose="02000000000000000000" pitchFamily="2" charset="0"/>
                <a:ea typeface="Roboto Light" panose="02000000000000000000" pitchFamily="2" charset="0"/>
                <a:cs typeface="Roboto Light" panose="02000000000000000000" pitchFamily="2" charset="0"/>
              </a:rPr>
              <a:t> metrics include</a:t>
            </a:r>
            <a:r>
              <a:rPr lang="en-US" sz="1200" dirty="0">
                <a:latin typeface="Roboto Light" panose="02000000000000000000" pitchFamily="2" charset="0"/>
                <a:ea typeface="Roboto Light" panose="02000000000000000000" pitchFamily="2" charset="0"/>
                <a:cs typeface="Roboto Light" panose="02000000000000000000" pitchFamily="2" charset="0"/>
              </a:rPr>
              <a:t>:</a:t>
            </a:r>
            <a:endParaRPr lang="en-US" sz="1200" kern="0" dirty="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 name="TextBox 6"/>
          <p:cNvSpPr txBox="1"/>
          <p:nvPr/>
        </p:nvSpPr>
        <p:spPr>
          <a:xfrm>
            <a:off x="466475" y="2409732"/>
            <a:ext cx="4213565" cy="1731253"/>
          </a:xfrm>
          <a:prstGeom prst="rect">
            <a:avLst/>
          </a:prstGeom>
          <a:noFill/>
        </p:spPr>
        <p:txBody>
          <a:bodyPr wrap="square" lIns="68589" tIns="34295" rIns="68589" bIns="34295" rtlCol="0">
            <a:spAutoFit/>
          </a:bodyPr>
          <a:lstStyle/>
          <a:p>
            <a:pPr marL="342946" indent="-342946">
              <a:buAutoNum type="arabicPeriod"/>
            </a:pPr>
            <a:r>
              <a:rPr lang="en-US" dirty="0" smtClean="0">
                <a:latin typeface="Roboto Light"/>
              </a:rPr>
              <a:t>Cited by Cases</a:t>
            </a:r>
          </a:p>
          <a:p>
            <a:pPr marL="342946" indent="-342946">
              <a:buAutoNum type="arabicPeriod"/>
            </a:pPr>
            <a:r>
              <a:rPr lang="en-US" dirty="0" smtClean="0">
                <a:latin typeface="Roboto Light"/>
              </a:rPr>
              <a:t>Cited by Articles</a:t>
            </a:r>
          </a:p>
          <a:p>
            <a:pPr marL="342946" indent="-342946">
              <a:buAutoNum type="arabicPeriod"/>
            </a:pPr>
            <a:r>
              <a:rPr lang="en-US" dirty="0" smtClean="0">
                <a:latin typeface="Roboto Light"/>
              </a:rPr>
              <a:t>Accessed (Rolling 12 month period)</a:t>
            </a:r>
          </a:p>
          <a:p>
            <a:pPr marL="342946" indent="-342946">
              <a:buAutoNum type="arabicPeriod"/>
            </a:pPr>
            <a:r>
              <a:rPr lang="en-US" dirty="0" smtClean="0">
                <a:latin typeface="Roboto Light"/>
              </a:rPr>
              <a:t>Cited by Articles (Past 10 years)</a:t>
            </a:r>
          </a:p>
          <a:p>
            <a:pPr marL="342946" indent="-342946">
              <a:buAutoNum type="arabicPeriod"/>
            </a:pPr>
            <a:r>
              <a:rPr lang="en-US" dirty="0" smtClean="0">
                <a:latin typeface="Roboto Light"/>
              </a:rPr>
              <a:t>Cited by Articles (Previous Year + YTD)</a:t>
            </a:r>
            <a:endParaRPr lang="en-US" dirty="0">
              <a:latin typeface="Roboto Ligh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857" y="1707655"/>
            <a:ext cx="4165891" cy="2450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615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7</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732168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About Author Profiles &amp; Scholar Check </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TextBox 17">
            <a:extLst>
              <a:ext uri="{FF2B5EF4-FFF2-40B4-BE49-F238E27FC236}">
                <a16:creationId xmlns:a16="http://schemas.microsoft.com/office/drawing/2014/main" xmlns="" id="{5B091299-8A20-4627-9BA7-BF190A2BB615}"/>
              </a:ext>
            </a:extLst>
          </p:cNvPr>
          <p:cNvSpPr txBox="1"/>
          <p:nvPr/>
        </p:nvSpPr>
        <p:spPr>
          <a:xfrm>
            <a:off x="1276776" y="1487273"/>
            <a:ext cx="5726127" cy="807914"/>
          </a:xfrm>
          <a:prstGeom prst="rect">
            <a:avLst/>
          </a:prstGeom>
          <a:noFill/>
        </p:spPr>
        <p:txBody>
          <a:bodyPr wrap="square" lIns="68589" tIns="34295" rIns="68589" bIns="34295" rtlCol="0" anchor="ctr">
            <a:spAutoFit/>
          </a:bodyPr>
          <a:lstStyle/>
          <a:p>
            <a:r>
              <a:rPr lang="en-US" sz="1200" b="1" dirty="0">
                <a:latin typeface="Roboto Light" panose="02000000000000000000" pitchFamily="2" charset="0"/>
                <a:ea typeface="Roboto Light" panose="02000000000000000000" pitchFamily="2" charset="0"/>
                <a:cs typeface="Roboto Light" panose="02000000000000000000" pitchFamily="2" charset="0"/>
              </a:rPr>
              <a:t>Average Citations per Article</a:t>
            </a:r>
          </a:p>
          <a:p>
            <a:r>
              <a:rPr lang="en-US" sz="1200" dirty="0">
                <a:latin typeface="Roboto Light" panose="02000000000000000000" pitchFamily="2" charset="0"/>
                <a:ea typeface="Roboto Light" panose="02000000000000000000" pitchFamily="2" charset="0"/>
                <a:cs typeface="Roboto Light" panose="02000000000000000000" pitchFamily="2" charset="0"/>
              </a:rPr>
              <a:t>This metric counts the cumulative number of times this author has been cited by other articles, then divides this number by this author's total number of articles written to calculate the average number of citations per article.</a:t>
            </a:r>
            <a:endParaRPr lang="en-US" sz="1200" b="1"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6" name="Freeform: Shape 25">
            <a:extLst>
              <a:ext uri="{FF2B5EF4-FFF2-40B4-BE49-F238E27FC236}">
                <a16:creationId xmlns:a16="http://schemas.microsoft.com/office/drawing/2014/main" xmlns="" id="{44356363-E742-4ED5-9535-762C6C5A569F}"/>
              </a:ext>
            </a:extLst>
          </p:cNvPr>
          <p:cNvSpPr/>
          <p:nvPr/>
        </p:nvSpPr>
        <p:spPr>
          <a:xfrm>
            <a:off x="736575" y="1555020"/>
            <a:ext cx="430611"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54007" bIns="34295" rtlCol="0" anchor="ctr"/>
          <a:lstStyle/>
          <a:p>
            <a:pPr algn="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Shape 28">
            <a:extLst>
              <a:ext uri="{FF2B5EF4-FFF2-40B4-BE49-F238E27FC236}">
                <a16:creationId xmlns:a16="http://schemas.microsoft.com/office/drawing/2014/main" xmlns="" id="{46D4E8BE-57DD-4B91-BC08-A233CA4CBFD3}"/>
              </a:ext>
            </a:extLst>
          </p:cNvPr>
          <p:cNvSpPr/>
          <p:nvPr/>
        </p:nvSpPr>
        <p:spPr>
          <a:xfrm>
            <a:off x="736575" y="2480330"/>
            <a:ext cx="430611"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54007" bIns="34295" rtlCol="0" anchor="ctr"/>
          <a:lstStyle/>
          <a:p>
            <a:pPr algn="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xmlns="" id="{5B091299-8A20-4627-9BA7-BF190A2BB615}"/>
              </a:ext>
            </a:extLst>
          </p:cNvPr>
          <p:cNvSpPr txBox="1"/>
          <p:nvPr/>
        </p:nvSpPr>
        <p:spPr>
          <a:xfrm>
            <a:off x="358434" y="1051118"/>
            <a:ext cx="7832910" cy="290849"/>
          </a:xfrm>
          <a:prstGeom prst="rect">
            <a:avLst/>
          </a:prstGeom>
          <a:noFill/>
        </p:spPr>
        <p:txBody>
          <a:bodyPr wrap="square" lIns="68589" tIns="34295" rIns="68589" bIns="34295" rtlCol="0" anchor="ctr">
            <a:spAutoFit/>
          </a:bodyPr>
          <a:lstStyle/>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Additional metrics </a:t>
            </a:r>
            <a:r>
              <a:rPr lang="en-US" sz="1200" u="sng" dirty="0">
                <a:latin typeface="Roboto Light" panose="02000000000000000000" pitchFamily="2" charset="0"/>
                <a:ea typeface="Roboto Light" panose="02000000000000000000" pitchFamily="2" charset="0"/>
                <a:cs typeface="Roboto Light" panose="02000000000000000000" pitchFamily="2" charset="0"/>
              </a:rPr>
              <a:t>not factored</a:t>
            </a:r>
            <a:r>
              <a:rPr lang="en-US" sz="1200" dirty="0">
                <a:latin typeface="Roboto Light" panose="02000000000000000000" pitchFamily="2" charset="0"/>
                <a:ea typeface="Roboto Light" panose="02000000000000000000" pitchFamily="2" charset="0"/>
                <a:cs typeface="Roboto Light" panose="02000000000000000000" pitchFamily="2" charset="0"/>
              </a:rPr>
              <a:t> into an author’s overall </a:t>
            </a: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ranking analysis include:</a:t>
            </a:r>
          </a:p>
        </p:txBody>
      </p:sp>
      <p:sp>
        <p:nvSpPr>
          <p:cNvPr id="17" name="TextBox 16">
            <a:extLst>
              <a:ext uri="{FF2B5EF4-FFF2-40B4-BE49-F238E27FC236}">
                <a16:creationId xmlns:a16="http://schemas.microsoft.com/office/drawing/2014/main" xmlns="" id="{5B091299-8A20-4627-9BA7-BF190A2BB615}"/>
              </a:ext>
            </a:extLst>
          </p:cNvPr>
          <p:cNvSpPr txBox="1"/>
          <p:nvPr/>
        </p:nvSpPr>
        <p:spPr>
          <a:xfrm>
            <a:off x="1276776" y="2403199"/>
            <a:ext cx="5726127" cy="807914"/>
          </a:xfrm>
          <a:prstGeom prst="rect">
            <a:avLst/>
          </a:prstGeom>
          <a:noFill/>
        </p:spPr>
        <p:txBody>
          <a:bodyPr wrap="square" lIns="68589" tIns="34295" rIns="68589" bIns="34295" rtlCol="0" anchor="ctr">
            <a:spAutoFit/>
          </a:bodyPr>
          <a:lstStyle/>
          <a:p>
            <a:r>
              <a:rPr lang="en-US" sz="1200" b="1" dirty="0">
                <a:latin typeface="Roboto Light" panose="02000000000000000000" pitchFamily="2" charset="0"/>
                <a:ea typeface="Roboto Light" panose="02000000000000000000" pitchFamily="2" charset="0"/>
                <a:cs typeface="Roboto Light" panose="02000000000000000000" pitchFamily="2" charset="0"/>
              </a:rPr>
              <a:t>Average Citations per Document </a:t>
            </a:r>
          </a:p>
          <a:p>
            <a:r>
              <a:rPr lang="en-US" sz="1200" dirty="0">
                <a:latin typeface="Roboto Light" panose="02000000000000000000" pitchFamily="2" charset="0"/>
                <a:ea typeface="Roboto Light" panose="02000000000000000000" pitchFamily="2" charset="0"/>
                <a:cs typeface="Roboto Light" panose="02000000000000000000" pitchFamily="2" charset="0"/>
              </a:rPr>
              <a:t>This metric counts the cumulative number of times this author has been cited by other articles, then divides this number by this author's total number of documents written to calculate the average number of citations per document.</a:t>
            </a:r>
            <a:endParaRPr lang="en-US" sz="1200" b="1"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2" name="Freeform: Shape 28">
            <a:extLst>
              <a:ext uri="{FF2B5EF4-FFF2-40B4-BE49-F238E27FC236}">
                <a16:creationId xmlns:a16="http://schemas.microsoft.com/office/drawing/2014/main" xmlns="" id="{46D4E8BE-57DD-4B91-BC08-A233CA4CBFD3}"/>
              </a:ext>
            </a:extLst>
          </p:cNvPr>
          <p:cNvSpPr/>
          <p:nvPr/>
        </p:nvSpPr>
        <p:spPr>
          <a:xfrm>
            <a:off x="736575" y="3454615"/>
            <a:ext cx="430611"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54007" bIns="34295" rtlCol="0" anchor="ctr"/>
          <a:lstStyle/>
          <a:p>
            <a:pPr algn="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xmlns="" id="{5B091299-8A20-4627-9BA7-BF190A2BB615}"/>
              </a:ext>
            </a:extLst>
          </p:cNvPr>
          <p:cNvSpPr txBox="1"/>
          <p:nvPr/>
        </p:nvSpPr>
        <p:spPr>
          <a:xfrm>
            <a:off x="1276776" y="3375307"/>
            <a:ext cx="5726127" cy="438581"/>
          </a:xfrm>
          <a:prstGeom prst="rect">
            <a:avLst/>
          </a:prstGeom>
          <a:noFill/>
        </p:spPr>
        <p:txBody>
          <a:bodyPr wrap="square" lIns="68589" tIns="34295" rIns="68589" bIns="34295" rtlCol="0" anchor="ctr">
            <a:spAutoFit/>
          </a:bodyPr>
          <a:lstStyle/>
          <a:p>
            <a:r>
              <a:rPr lang="en-US" sz="1200" b="1" dirty="0">
                <a:latin typeface="Roboto Light" panose="02000000000000000000" pitchFamily="2" charset="0"/>
                <a:ea typeface="Roboto Light" panose="02000000000000000000" pitchFamily="2" charset="0"/>
                <a:cs typeface="Roboto Light" panose="02000000000000000000" pitchFamily="2" charset="0"/>
              </a:rPr>
              <a:t>Self-Citations</a:t>
            </a:r>
          </a:p>
          <a:p>
            <a:r>
              <a:rPr lang="en-US" sz="1200" dirty="0">
                <a:latin typeface="Roboto Light" panose="02000000000000000000" pitchFamily="2" charset="0"/>
                <a:ea typeface="Roboto Light" panose="02000000000000000000" pitchFamily="2" charset="0"/>
                <a:cs typeface="Roboto Light" panose="02000000000000000000" pitchFamily="2" charset="0"/>
              </a:rPr>
              <a:t>This metric counts the cumulative number of an author’s self-citations.</a:t>
            </a:r>
            <a:endParaRPr lang="en-US" sz="1200" b="1"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4" name="Freeform: Shape 28">
            <a:extLst>
              <a:ext uri="{FF2B5EF4-FFF2-40B4-BE49-F238E27FC236}">
                <a16:creationId xmlns:a16="http://schemas.microsoft.com/office/drawing/2014/main" xmlns="" id="{46D4E8BE-57DD-4B91-BC08-A233CA4CBFD3}"/>
              </a:ext>
            </a:extLst>
          </p:cNvPr>
          <p:cNvSpPr/>
          <p:nvPr/>
        </p:nvSpPr>
        <p:spPr>
          <a:xfrm>
            <a:off x="736575" y="4015147"/>
            <a:ext cx="430611"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54007" bIns="34295" rtlCol="0" anchor="ctr"/>
          <a:lstStyle/>
          <a:p>
            <a:pPr algn="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xmlns="" id="{5B091299-8A20-4627-9BA7-BF190A2BB615}"/>
              </a:ext>
            </a:extLst>
          </p:cNvPr>
          <p:cNvSpPr txBox="1"/>
          <p:nvPr/>
        </p:nvSpPr>
        <p:spPr>
          <a:xfrm>
            <a:off x="1276776" y="3975907"/>
            <a:ext cx="5726127" cy="992579"/>
          </a:xfrm>
          <a:prstGeom prst="rect">
            <a:avLst/>
          </a:prstGeom>
          <a:noFill/>
        </p:spPr>
        <p:txBody>
          <a:bodyPr wrap="square" lIns="68589" tIns="34295" rIns="68589" bIns="34295" rtlCol="0" anchor="ctr">
            <a:spAutoFit/>
          </a:bodyPr>
          <a:lstStyle/>
          <a:p>
            <a:r>
              <a:rPr lang="en-US" sz="1200" b="1" dirty="0">
                <a:latin typeface="Roboto Light" panose="02000000000000000000" pitchFamily="2" charset="0"/>
                <a:ea typeface="Roboto Light" panose="02000000000000000000" pitchFamily="2" charset="0"/>
                <a:cs typeface="Roboto Light" panose="02000000000000000000" pitchFamily="2" charset="0"/>
              </a:rPr>
              <a:t>H-Index</a:t>
            </a:r>
          </a:p>
          <a:p>
            <a:r>
              <a:rPr lang="en-US" sz="1200" dirty="0">
                <a:latin typeface="Roboto Light" panose="02000000000000000000" pitchFamily="2" charset="0"/>
                <a:ea typeface="Roboto Light" panose="02000000000000000000" pitchFamily="2" charset="0"/>
                <a:cs typeface="Roboto Light" panose="02000000000000000000" pitchFamily="2" charset="0"/>
              </a:rPr>
              <a:t>The h-index is an author-level metric that attempts to measure both the productivity and citation impact of an author’s publications. The index is based on the set of  the author’s most cited papers and the number of citations that they have received in other publications.</a:t>
            </a:r>
            <a:endParaRPr lang="en-US" sz="1200" b="1"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07527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sp>
      <p:sp>
        <p:nvSpPr>
          <p:cNvPr id="3" name="Footer Placeholder 2">
            <a:extLst>
              <a:ext uri="{FF2B5EF4-FFF2-40B4-BE49-F238E27FC236}">
                <a16:creationId xmlns:a16="http://schemas.microsoft.com/office/drawing/2014/main" xmlns="" id="{3D38AAE0-FFE2-4B86-954B-E0D1E9683DC1}"/>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a:t>
            </a:r>
          </a:p>
        </p:txBody>
      </p:sp>
      <p:sp>
        <p:nvSpPr>
          <p:cNvPr id="4" name="Slide Number Placeholder 3">
            <a:extLst>
              <a:ext uri="{FF2B5EF4-FFF2-40B4-BE49-F238E27FC236}">
                <a16:creationId xmlns:a16="http://schemas.microsoft.com/office/drawing/2014/main" xmlns="" id="{86A63B54-1CCF-478F-B99A-5573A98D196D}"/>
              </a:ext>
            </a:extLst>
          </p:cNvPr>
          <p:cNvSpPr>
            <a:spLocks noGrp="1"/>
          </p:cNvSpPr>
          <p:nvPr>
            <p:ph type="sldNum" sz="quarter" idx="12"/>
          </p:nvPr>
        </p:nvSpPr>
        <p:spPr>
          <a:solidFill>
            <a:srgbClr val="1F3461"/>
          </a:solidFill>
          <a:ln>
            <a:solidFill>
              <a:srgbClr val="123150"/>
            </a:solidFill>
          </a:ln>
        </p:spPr>
        <p:txBody>
          <a:bodyPr/>
          <a:lstStyle/>
          <a:p>
            <a:fld id="{96E69268-9C8B-4EBF-A9EE-DC5DC2D48DC3}" type="slidenum">
              <a:rPr lang="en-US" smtClean="0"/>
              <a:pPr/>
              <a:t>8</a:t>
            </a:fld>
            <a:endParaRPr lang="en-US"/>
          </a:p>
        </p:txBody>
      </p:sp>
      <p:sp>
        <p:nvSpPr>
          <p:cNvPr id="2" name="Title 1">
            <a:extLst>
              <a:ext uri="{FF2B5EF4-FFF2-40B4-BE49-F238E27FC236}">
                <a16:creationId xmlns:a16="http://schemas.microsoft.com/office/drawing/2014/main" xmlns="" id="{29E29559-9761-4888-93B6-B2C9C05534EB}"/>
              </a:ext>
            </a:extLst>
          </p:cNvPr>
          <p:cNvSpPr>
            <a:spLocks noGrp="1"/>
          </p:cNvSpPr>
          <p:nvPr>
            <p:ph type="title" idx="4294967295"/>
          </p:nvPr>
        </p:nvSpPr>
        <p:spPr>
          <a:xfrm>
            <a:off x="0" y="433388"/>
            <a:ext cx="6261100" cy="573087"/>
          </a:xfrm>
        </p:spPr>
        <p:txBody>
          <a:bodyPr/>
          <a:lstStyle/>
          <a:p>
            <a:r>
              <a:rPr lang="en-IN" sz="1500" b="1" u="sng" dirty="0">
                <a:latin typeface="Roboto Light" panose="02000000000000000000" pitchFamily="2" charset="0"/>
                <a:ea typeface="Roboto Light" panose="02000000000000000000" pitchFamily="2" charset="0"/>
                <a:cs typeface="Roboto Light" panose="02000000000000000000" pitchFamily="2" charset="0"/>
              </a:rPr>
              <a:t>Coverage for Citation Analysis</a:t>
            </a:r>
            <a:endParaRPr lang="en-IN" sz="1500" b="1" u="sng" dirty="0">
              <a:solidFill>
                <a:schemeClr val="accent2"/>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66" name="TextBox 565">
            <a:extLst>
              <a:ext uri="{FF2B5EF4-FFF2-40B4-BE49-F238E27FC236}">
                <a16:creationId xmlns:a16="http://schemas.microsoft.com/office/drawing/2014/main" xmlns="" id="{90909124-8B4B-41C1-8950-D875BB214C0D}"/>
              </a:ext>
            </a:extLst>
          </p:cNvPr>
          <p:cNvSpPr txBox="1"/>
          <p:nvPr/>
        </p:nvSpPr>
        <p:spPr>
          <a:xfrm>
            <a:off x="1224291" y="3470383"/>
            <a:ext cx="1458543" cy="529129"/>
          </a:xfrm>
          <a:prstGeom prst="rect">
            <a:avLst/>
          </a:prstGeom>
          <a:noFill/>
        </p:spPr>
        <p:txBody>
          <a:bodyPr wrap="square" lIns="68589" tIns="34295" rIns="68589" bIns="34295" rtlCol="0" anchor="t">
            <a:spAutoFit/>
          </a:bodyPr>
          <a:lstStyle/>
          <a:p>
            <a:pPr>
              <a:lnSpc>
                <a:spcPct val="90000"/>
              </a:lnSpc>
            </a:pPr>
            <a:r>
              <a:rPr lang="en-US" sz="1100" kern="0" dirty="0">
                <a:solidFill>
                  <a:schemeClr val="bg1"/>
                </a:solidFill>
                <a:latin typeface="Open Sans"/>
                <a:cs typeface="Arial" panose="020B0604020202020204" pitchFamily="34" charset="0"/>
              </a:rPr>
              <a:t>This is a sample text. Insert your desired text here. </a:t>
            </a:r>
            <a:endParaRPr lang="en-IN" sz="1100" dirty="0">
              <a:solidFill>
                <a:schemeClr val="bg1"/>
              </a:solidFill>
            </a:endParaRPr>
          </a:p>
        </p:txBody>
      </p:sp>
      <p:sp>
        <p:nvSpPr>
          <p:cNvPr id="567" name="TextBox 566">
            <a:extLst>
              <a:ext uri="{FF2B5EF4-FFF2-40B4-BE49-F238E27FC236}">
                <a16:creationId xmlns:a16="http://schemas.microsoft.com/office/drawing/2014/main" xmlns="" id="{08E39A22-2A36-4A9C-B0F7-88056A25FEE8}"/>
              </a:ext>
            </a:extLst>
          </p:cNvPr>
          <p:cNvSpPr txBox="1"/>
          <p:nvPr/>
        </p:nvSpPr>
        <p:spPr>
          <a:xfrm>
            <a:off x="1224291" y="2178900"/>
            <a:ext cx="1458542" cy="530915"/>
          </a:xfrm>
          <a:prstGeom prst="rect">
            <a:avLst/>
          </a:prstGeom>
          <a:noFill/>
        </p:spPr>
        <p:txBody>
          <a:bodyPr wrap="square" lIns="68589" tIns="34295" rIns="68589" bIns="34295" rtlCol="0" anchor="b">
            <a:spAutoFit/>
          </a:bodyPr>
          <a:lstStyle/>
          <a:p>
            <a:r>
              <a:rPr lang="en-US" sz="1500" b="1" kern="0" dirty="0">
                <a:solidFill>
                  <a:schemeClr val="bg1"/>
                </a:solidFill>
                <a:latin typeface="Open Sans"/>
                <a:cs typeface="Arial" panose="020B0604020202020204" pitchFamily="34" charset="0"/>
              </a:rPr>
              <a:t>Periodical Coverage</a:t>
            </a:r>
            <a:endParaRPr lang="en-IN" sz="1500" b="1" dirty="0">
              <a:solidFill>
                <a:schemeClr val="bg1"/>
              </a:solidFill>
            </a:endParaRPr>
          </a:p>
        </p:txBody>
      </p:sp>
      <p:sp>
        <p:nvSpPr>
          <p:cNvPr id="564" name="Rectangle 563">
            <a:extLst>
              <a:ext uri="{FF2B5EF4-FFF2-40B4-BE49-F238E27FC236}">
                <a16:creationId xmlns:a16="http://schemas.microsoft.com/office/drawing/2014/main" xmlns="" id="{BE6F8131-1432-4533-9641-5A39F8841F24}"/>
              </a:ext>
            </a:extLst>
          </p:cNvPr>
          <p:cNvSpPr/>
          <p:nvPr/>
        </p:nvSpPr>
        <p:spPr>
          <a:xfrm>
            <a:off x="1098723" y="1677855"/>
            <a:ext cx="3133164" cy="2730099"/>
          </a:xfrm>
          <a:prstGeom prst="rect">
            <a:avLst/>
          </a:prstGeom>
          <a:solidFill>
            <a:srgbClr val="1231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569" name="TextBox 568">
            <a:extLst>
              <a:ext uri="{FF2B5EF4-FFF2-40B4-BE49-F238E27FC236}">
                <a16:creationId xmlns:a16="http://schemas.microsoft.com/office/drawing/2014/main" xmlns="" id="{9E4EB054-CB77-4EE4-AC9C-C4600E750D6D}"/>
              </a:ext>
            </a:extLst>
          </p:cNvPr>
          <p:cNvSpPr txBox="1"/>
          <p:nvPr/>
        </p:nvSpPr>
        <p:spPr>
          <a:xfrm>
            <a:off x="1492856" y="2581217"/>
            <a:ext cx="2430903" cy="2094942"/>
          </a:xfrm>
          <a:prstGeom prst="rect">
            <a:avLst/>
          </a:prstGeom>
          <a:noFill/>
        </p:spPr>
        <p:txBody>
          <a:bodyPr wrap="square" lIns="68589" tIns="34295" rIns="68589" bIns="34295" rtlCol="0" anchor="t">
            <a:spAutoFit/>
          </a:bodyPr>
          <a:lstStyle/>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Law Journal Library</a:t>
            </a:r>
          </a:p>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Bar Journals</a:t>
            </a:r>
          </a:p>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ALI-CLE Journals</a:t>
            </a:r>
          </a:p>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Kluwer Law International Database</a:t>
            </a:r>
          </a:p>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Foreign &amp; International Law Resources: Yearbooks and Periodicals</a:t>
            </a:r>
          </a:p>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ABA Law Library Periodical Database</a:t>
            </a:r>
          </a:p>
        </p:txBody>
      </p:sp>
      <p:sp>
        <p:nvSpPr>
          <p:cNvPr id="570" name="TextBox 569">
            <a:extLst>
              <a:ext uri="{FF2B5EF4-FFF2-40B4-BE49-F238E27FC236}">
                <a16:creationId xmlns:a16="http://schemas.microsoft.com/office/drawing/2014/main" xmlns="" id="{C9C7AB20-C3C3-4860-A9A6-C84A0BD5F7FE}"/>
              </a:ext>
            </a:extLst>
          </p:cNvPr>
          <p:cNvSpPr txBox="1"/>
          <p:nvPr/>
        </p:nvSpPr>
        <p:spPr>
          <a:xfrm>
            <a:off x="1098723" y="2203174"/>
            <a:ext cx="3133164" cy="300083"/>
          </a:xfrm>
          <a:prstGeom prst="rect">
            <a:avLst/>
          </a:prstGeom>
          <a:noFill/>
        </p:spPr>
        <p:txBody>
          <a:bodyPr wrap="square" lIns="68589" tIns="34295" rIns="68589" bIns="34295" rtlCol="0" anchor="b">
            <a:spAutoFit/>
          </a:bodyPr>
          <a:lstStyle/>
          <a:p>
            <a:pPr algn="ctr"/>
            <a:r>
              <a:rPr lang="en-US" sz="1500" b="1" u="sng"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Periodical Coverage</a:t>
            </a:r>
            <a:endParaRPr lang="en-IN" sz="1500" b="1" u="sng"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65" name="Rectangle 564">
            <a:extLst>
              <a:ext uri="{FF2B5EF4-FFF2-40B4-BE49-F238E27FC236}">
                <a16:creationId xmlns:a16="http://schemas.microsoft.com/office/drawing/2014/main" xmlns="" id="{BB8FDE89-233E-41C6-A665-881947555BDE}"/>
              </a:ext>
            </a:extLst>
          </p:cNvPr>
          <p:cNvSpPr/>
          <p:nvPr/>
        </p:nvSpPr>
        <p:spPr>
          <a:xfrm>
            <a:off x="4768336" y="1677855"/>
            <a:ext cx="3133164" cy="2730099"/>
          </a:xfrm>
          <a:prstGeom prst="rect">
            <a:avLst/>
          </a:prstGeom>
          <a:solidFill>
            <a:srgbClr val="97BF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572" name="TextBox 571">
            <a:extLst>
              <a:ext uri="{FF2B5EF4-FFF2-40B4-BE49-F238E27FC236}">
                <a16:creationId xmlns:a16="http://schemas.microsoft.com/office/drawing/2014/main" xmlns="" id="{E04D74C2-6E7C-4F2A-BFDC-16D46B402BB5}"/>
              </a:ext>
            </a:extLst>
          </p:cNvPr>
          <p:cNvSpPr txBox="1"/>
          <p:nvPr/>
        </p:nvSpPr>
        <p:spPr>
          <a:xfrm>
            <a:off x="5220240" y="2615842"/>
            <a:ext cx="2322863" cy="1891810"/>
          </a:xfrm>
          <a:prstGeom prst="rect">
            <a:avLst/>
          </a:prstGeom>
          <a:noFill/>
        </p:spPr>
        <p:txBody>
          <a:bodyPr wrap="square" lIns="68589" tIns="34295" rIns="68589" bIns="34295" rtlCol="0" anchor="t">
            <a:spAutoFit/>
          </a:bodyPr>
          <a:lstStyle/>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All Federal Circuit Courts</a:t>
            </a:r>
          </a:p>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All Federal District Courts</a:t>
            </a:r>
          </a:p>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All Federal Bankruptcy Courts</a:t>
            </a:r>
          </a:p>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U.S. Supreme Court</a:t>
            </a:r>
          </a:p>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All 50 State Courts</a:t>
            </a:r>
          </a:p>
          <a:p>
            <a:pPr marL="214341" indent="-214341">
              <a:lnSpc>
                <a:spcPct val="120000"/>
              </a:lnSpc>
              <a:buFont typeface="Arial" panose="020B0604020202020204" pitchFamily="34" charset="0"/>
              <a:buChar char="•"/>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Specialty Courts</a:t>
            </a:r>
          </a:p>
          <a:p>
            <a:pPr marL="214341" indent="-214341">
              <a:lnSpc>
                <a:spcPct val="120000"/>
              </a:lnSpc>
              <a:buFont typeface="Arial" panose="020B0604020202020204" pitchFamily="34" charset="0"/>
              <a:buChar char="•"/>
            </a:pPr>
            <a:endPar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pPr marL="214341" indent="-214341">
              <a:lnSpc>
                <a:spcPct val="120000"/>
              </a:lnSpc>
              <a:buFont typeface="Arial" panose="020B0604020202020204" pitchFamily="34" charset="0"/>
              <a:buChar char="•"/>
            </a:pPr>
            <a:endPar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endPar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73" name="TextBox 572">
            <a:extLst>
              <a:ext uri="{FF2B5EF4-FFF2-40B4-BE49-F238E27FC236}">
                <a16:creationId xmlns:a16="http://schemas.microsoft.com/office/drawing/2014/main" xmlns="" id="{CEA20781-3343-4B11-8542-D4FCA2395CAA}"/>
              </a:ext>
            </a:extLst>
          </p:cNvPr>
          <p:cNvSpPr txBox="1"/>
          <p:nvPr/>
        </p:nvSpPr>
        <p:spPr>
          <a:xfrm>
            <a:off x="4786544" y="2227128"/>
            <a:ext cx="3133164" cy="300083"/>
          </a:xfrm>
          <a:prstGeom prst="rect">
            <a:avLst/>
          </a:prstGeom>
          <a:noFill/>
        </p:spPr>
        <p:txBody>
          <a:bodyPr wrap="square" lIns="68589" tIns="34295" rIns="68589" bIns="34295" rtlCol="0" anchor="b">
            <a:spAutoFit/>
          </a:bodyPr>
          <a:lstStyle/>
          <a:p>
            <a:pPr algn="ctr"/>
            <a:r>
              <a:rPr lang="en-US" sz="1500" b="1" u="sng"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Case Law Coverage</a:t>
            </a:r>
            <a:endParaRPr lang="en-IN" sz="1500" b="1" u="sng"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76" name="Oval 575">
            <a:extLst>
              <a:ext uri="{FF2B5EF4-FFF2-40B4-BE49-F238E27FC236}">
                <a16:creationId xmlns:a16="http://schemas.microsoft.com/office/drawing/2014/main" xmlns="" id="{5E072141-C056-405D-8F0F-7338022835F6}"/>
              </a:ext>
            </a:extLst>
          </p:cNvPr>
          <p:cNvSpPr/>
          <p:nvPr/>
        </p:nvSpPr>
        <p:spPr>
          <a:xfrm>
            <a:off x="2286340" y="1301401"/>
            <a:ext cx="789915" cy="78971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577" name="Oval 576">
            <a:extLst>
              <a:ext uri="{FF2B5EF4-FFF2-40B4-BE49-F238E27FC236}">
                <a16:creationId xmlns:a16="http://schemas.microsoft.com/office/drawing/2014/main" xmlns="" id="{E89BD7DD-5831-4FA7-B83D-7AF2F653B31C}"/>
              </a:ext>
            </a:extLst>
          </p:cNvPr>
          <p:cNvSpPr/>
          <p:nvPr/>
        </p:nvSpPr>
        <p:spPr>
          <a:xfrm>
            <a:off x="5992125" y="1301401"/>
            <a:ext cx="789915" cy="789710"/>
          </a:xfrm>
          <a:prstGeom prst="ellipse">
            <a:avLst/>
          </a:prstGeom>
          <a:solidFill>
            <a:schemeClr val="bg1"/>
          </a:solidFill>
          <a:ln>
            <a:solidFill>
              <a:srgbClr val="97BFE8"/>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IN"/>
          </a:p>
        </p:txBody>
      </p:sp>
      <p:sp>
        <p:nvSpPr>
          <p:cNvPr id="35" name="TextBox 34">
            <a:extLst>
              <a:ext uri="{FF2B5EF4-FFF2-40B4-BE49-F238E27FC236}">
                <a16:creationId xmlns:a16="http://schemas.microsoft.com/office/drawing/2014/main" xmlns="" id="{5B091299-8A20-4627-9BA7-BF190A2BB615}"/>
              </a:ext>
            </a:extLst>
          </p:cNvPr>
          <p:cNvSpPr txBox="1"/>
          <p:nvPr/>
        </p:nvSpPr>
        <p:spPr>
          <a:xfrm>
            <a:off x="628534" y="4664330"/>
            <a:ext cx="7670850" cy="512448"/>
          </a:xfrm>
          <a:prstGeom prst="rect">
            <a:avLst/>
          </a:prstGeom>
          <a:noFill/>
        </p:spPr>
        <p:txBody>
          <a:bodyPr wrap="square" lIns="68589" tIns="34295" rIns="68589" bIns="34295" rtlCol="0" anchor="ctr">
            <a:spAutoFit/>
          </a:bodyPr>
          <a:lstStyle/>
          <a:p>
            <a:pPr algn="ctr">
              <a:lnSpc>
                <a:spcPct val="120000"/>
              </a:lnSpc>
            </a:pPr>
            <a:r>
              <a:rPr lang="en-US" sz="1200" b="1" dirty="0">
                <a:latin typeface="Roboto Black" panose="02000000000000000000" pitchFamily="2" charset="0"/>
                <a:ea typeface="Roboto Black" panose="02000000000000000000" pitchFamily="2" charset="0"/>
                <a:cs typeface="Roboto Black" panose="02000000000000000000" pitchFamily="2" charset="0"/>
              </a:rPr>
              <a:t>Indexed only and all embargoed content are included in the citation analysis</a:t>
            </a:r>
            <a:r>
              <a:rPr lang="en-US" sz="1200" b="1" dirty="0">
                <a:latin typeface="Roboto Light" panose="02000000000000000000" pitchFamily="2" charset="0"/>
                <a:ea typeface="Roboto Light" panose="02000000000000000000" pitchFamily="2" charset="0"/>
                <a:cs typeface="Roboto Light" panose="02000000000000000000" pitchFamily="2" charset="0"/>
              </a:rPr>
              <a:t>.</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923" y="1294366"/>
            <a:ext cx="767102" cy="7669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9712" y="1332352"/>
            <a:ext cx="691186" cy="691007"/>
          </a:xfrm>
          <a:prstGeom prst="rect">
            <a:avLst/>
          </a:prstGeom>
        </p:spPr>
      </p:pic>
      <p:sp>
        <p:nvSpPr>
          <p:cNvPr id="39" name="Freeform: Shape 12">
            <a:extLst>
              <a:ext uri="{FF2B5EF4-FFF2-40B4-BE49-F238E27FC236}">
                <a16:creationId xmlns:a16="http://schemas.microsoft.com/office/drawing/2014/main" xmlns="" id="{7D0D1D2F-F932-4E24-972B-DE5C80B5FB3E}"/>
              </a:ext>
            </a:extLst>
          </p:cNvPr>
          <p:cNvSpPr/>
          <p:nvPr/>
        </p:nvSpPr>
        <p:spPr>
          <a:xfrm>
            <a:off x="314132" y="357504"/>
            <a:ext cx="4906109"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Scholar Check Coverage</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754681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BE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fld id="{96E69268-9C8B-4EBF-A9EE-DC5DC2D48DC3}" type="slidenum">
              <a:rPr lang="en-US" smtClean="0"/>
              <a:pPr/>
              <a:t>9</a:t>
            </a:fld>
            <a:endParaRPr lang="en-US"/>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4414" y="357504"/>
            <a:ext cx="507788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56" tIns="34295" rIns="418556" bIns="34295" rtlCol="0" anchor="ctr"/>
          <a:lstStyle/>
          <a:p>
            <a:r>
              <a:rPr lang="en-IN" sz="2400" b="1"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ScholarRank</a:t>
            </a:r>
            <a:endParaRPr lang="en-IN" sz="24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xmlns="" id="{5B091299-8A20-4627-9BA7-BF190A2BB615}"/>
              </a:ext>
            </a:extLst>
          </p:cNvPr>
          <p:cNvSpPr txBox="1"/>
          <p:nvPr/>
        </p:nvSpPr>
        <p:spPr>
          <a:xfrm>
            <a:off x="449347" y="1005576"/>
            <a:ext cx="7832910" cy="3836435"/>
          </a:xfrm>
          <a:prstGeom prst="rect">
            <a:avLst/>
          </a:prstGeom>
          <a:noFill/>
        </p:spPr>
        <p:txBody>
          <a:bodyPr wrap="square" lIns="68589" tIns="34295" rIns="68589" bIns="34295" rtlCol="0" anchor="ctr">
            <a:spAutoFit/>
          </a:bodyPr>
          <a:lstStyle/>
          <a:p>
            <a:pPr>
              <a:lnSpc>
                <a:spcPct val="120000"/>
              </a:lnSpc>
            </a:pPr>
            <a:r>
              <a:rPr lang="en-US" sz="1200" b="1"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b="1" dirty="0">
                <a:latin typeface="Roboto Light" panose="02000000000000000000" pitchFamily="2" charset="0"/>
                <a:ea typeface="Roboto Light" panose="02000000000000000000" pitchFamily="2" charset="0"/>
                <a:cs typeface="Roboto Light" panose="02000000000000000000" pitchFamily="2" charset="0"/>
              </a:rPr>
              <a:t> Rank</a:t>
            </a:r>
            <a:r>
              <a:rPr lang="en-US" sz="1200" dirty="0">
                <a:latin typeface="Roboto Light" panose="02000000000000000000" pitchFamily="2" charset="0"/>
                <a:ea typeface="Roboto Light" panose="02000000000000000000" pitchFamily="2" charset="0"/>
                <a:cs typeface="Roboto Light" panose="02000000000000000000" pitchFamily="2" charset="0"/>
              </a:rPr>
              <a:t>, or </a:t>
            </a:r>
            <a:r>
              <a:rPr lang="en-US" sz="1200" b="1" dirty="0" err="1">
                <a:latin typeface="Roboto Light" panose="02000000000000000000" pitchFamily="2" charset="0"/>
                <a:ea typeface="Roboto Light" panose="02000000000000000000" pitchFamily="2" charset="0"/>
                <a:cs typeface="Roboto Light" panose="02000000000000000000" pitchFamily="2" charset="0"/>
              </a:rPr>
              <a:t>ScholarRank</a:t>
            </a:r>
            <a:r>
              <a:rPr lang="en-US" sz="1200" dirty="0">
                <a:latin typeface="Roboto Light" panose="02000000000000000000" pitchFamily="2" charset="0"/>
                <a:ea typeface="Roboto Light" panose="02000000000000000000" pitchFamily="2" charset="0"/>
                <a:cs typeface="Roboto Light" panose="02000000000000000000" pitchFamily="2" charset="0"/>
              </a:rPr>
              <a:t> is an overall ranking based primarily on the five HeinOnline </a:t>
            </a: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metrics.  The five metrics are:</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marL="714390" lvl="1" indent="-257209">
              <a:lnSpc>
                <a:spcPct val="120000"/>
              </a:lnSpc>
              <a:buFont typeface="+mj-lt"/>
              <a:buAutoNum type="arabicPeriod"/>
            </a:pPr>
            <a:r>
              <a:rPr lang="en-US" sz="1200" b="1" dirty="0">
                <a:latin typeface="Roboto Light" panose="02000000000000000000" pitchFamily="2" charset="0"/>
                <a:ea typeface="Roboto Light" panose="02000000000000000000" pitchFamily="2" charset="0"/>
                <a:cs typeface="Roboto Light" panose="02000000000000000000" pitchFamily="2" charset="0"/>
              </a:rPr>
              <a:t>Cited by Cases</a:t>
            </a:r>
          </a:p>
          <a:p>
            <a:pPr marL="714390" lvl="1" indent="-257209">
              <a:lnSpc>
                <a:spcPct val="120000"/>
              </a:lnSpc>
              <a:buFont typeface="+mj-lt"/>
              <a:buAutoNum type="arabicPeriod"/>
            </a:pPr>
            <a:r>
              <a:rPr lang="en-US" sz="1200" b="1" dirty="0">
                <a:latin typeface="Roboto Light" panose="02000000000000000000" pitchFamily="2" charset="0"/>
                <a:ea typeface="Roboto Light" panose="02000000000000000000" pitchFamily="2" charset="0"/>
                <a:cs typeface="Roboto Light" panose="02000000000000000000" pitchFamily="2" charset="0"/>
              </a:rPr>
              <a:t>Cited by Articles </a:t>
            </a:r>
          </a:p>
          <a:p>
            <a:pPr marL="714390" lvl="1" indent="-257209">
              <a:lnSpc>
                <a:spcPct val="120000"/>
              </a:lnSpc>
              <a:buFont typeface="+mj-lt"/>
              <a:buAutoNum type="arabicPeriod"/>
            </a:pPr>
            <a:r>
              <a:rPr lang="en-US" sz="1200" b="1" dirty="0">
                <a:latin typeface="Roboto Light" panose="02000000000000000000" pitchFamily="2" charset="0"/>
                <a:ea typeface="Roboto Light" panose="02000000000000000000" pitchFamily="2" charset="0"/>
                <a:cs typeface="Roboto Light" panose="02000000000000000000" pitchFamily="2" charset="0"/>
              </a:rPr>
              <a:t>Accessed (Past 12 Months)</a:t>
            </a:r>
          </a:p>
          <a:p>
            <a:pPr marL="714390" lvl="1" indent="-257209">
              <a:lnSpc>
                <a:spcPct val="120000"/>
              </a:lnSpc>
              <a:buFont typeface="+mj-lt"/>
              <a:buAutoNum type="arabicPeriod"/>
            </a:pPr>
            <a:r>
              <a:rPr lang="en-US" sz="1200" b="1" dirty="0">
                <a:latin typeface="Roboto Light" panose="02000000000000000000" pitchFamily="2" charset="0"/>
                <a:ea typeface="Roboto Light" panose="02000000000000000000" pitchFamily="2" charset="0"/>
                <a:cs typeface="Roboto Light" panose="02000000000000000000" pitchFamily="2" charset="0"/>
              </a:rPr>
              <a:t>Cited by Articles (Past 10 Years)</a:t>
            </a:r>
          </a:p>
          <a:p>
            <a:pPr marL="714390" lvl="1" indent="-257209">
              <a:lnSpc>
                <a:spcPct val="120000"/>
              </a:lnSpc>
              <a:buFont typeface="+mj-lt"/>
              <a:buAutoNum type="arabicPeriod"/>
            </a:pPr>
            <a:r>
              <a:rPr lang="en-US" sz="1200" b="1" dirty="0">
                <a:latin typeface="Roboto Light" panose="02000000000000000000" pitchFamily="2" charset="0"/>
                <a:ea typeface="Roboto Light" panose="02000000000000000000" pitchFamily="2" charset="0"/>
                <a:cs typeface="Roboto Light" panose="02000000000000000000" pitchFamily="2" charset="0"/>
              </a:rPr>
              <a:t>Cited by Articles (Past 1-2 years)</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h-index is also used as a modifier in overall scholar check rank to reduce ties.</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Score = (total of all 5 </a:t>
            </a:r>
            <a:r>
              <a:rPr lang="en-US" sz="1200" dirty="0" err="1">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latin typeface="Roboto Light" panose="02000000000000000000" pitchFamily="2" charset="0"/>
                <a:ea typeface="Roboto Light" panose="02000000000000000000" pitchFamily="2" charset="0"/>
                <a:cs typeface="Roboto Light" panose="02000000000000000000" pitchFamily="2" charset="0"/>
              </a:rPr>
              <a:t> metrics rankings/5) – (h-index/1000)</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(The totals for each of the five metrics are ranked using dense ranking.)</a:t>
            </a:r>
          </a:p>
          <a:p>
            <a:pPr>
              <a:lnSpc>
                <a:spcPct val="120000"/>
              </a:lnSpc>
            </a:pPr>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pPr>
            <a:r>
              <a:rPr lang="en-US" sz="1200" dirty="0">
                <a:latin typeface="Roboto Light" panose="02000000000000000000" pitchFamily="2" charset="0"/>
                <a:ea typeface="Roboto Light" panose="02000000000000000000" pitchFamily="2" charset="0"/>
                <a:cs typeface="Roboto Light" panose="02000000000000000000" pitchFamily="2" charset="0"/>
              </a:rPr>
              <a:t>Next, the scores are sorted from lowest to highest and ranked using standard competition ranking. The lowest score will have a </a:t>
            </a:r>
            <a:r>
              <a:rPr lang="en-US" sz="1200" dirty="0" err="1">
                <a:latin typeface="Roboto Light" panose="02000000000000000000" pitchFamily="2" charset="0"/>
                <a:ea typeface="Roboto Light" panose="02000000000000000000" pitchFamily="2" charset="0"/>
                <a:cs typeface="Roboto Light" panose="02000000000000000000" pitchFamily="2" charset="0"/>
              </a:rPr>
              <a:t>ScholarRank</a:t>
            </a:r>
            <a:r>
              <a:rPr lang="en-US" sz="1200" dirty="0">
                <a:latin typeface="Roboto Light" panose="02000000000000000000" pitchFamily="2" charset="0"/>
                <a:ea typeface="Roboto Light" panose="02000000000000000000" pitchFamily="2" charset="0"/>
                <a:cs typeface="Roboto Light" panose="02000000000000000000" pitchFamily="2" charset="0"/>
              </a:rPr>
              <a:t> of 1. </a:t>
            </a:r>
            <a:r>
              <a:rPr lang="en-US" sz="1200" u="sng" dirty="0">
                <a:latin typeface="Roboto Light" panose="02000000000000000000" pitchFamily="2" charset="0"/>
                <a:ea typeface="Roboto Light" panose="02000000000000000000" pitchFamily="2" charset="0"/>
                <a:cs typeface="Roboto Light" panose="02000000000000000000" pitchFamily="2" charset="0"/>
              </a:rPr>
              <a:t>The ranking encompasses ALL authors  indexed in HeinOnline</a:t>
            </a:r>
          </a:p>
        </p:txBody>
      </p:sp>
    </p:spTree>
    <p:extLst>
      <p:ext uri="{BB962C8B-B14F-4D97-AF65-F5344CB8AC3E}">
        <p14:creationId xmlns:p14="http://schemas.microsoft.com/office/powerpoint/2010/main" val="579230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1F497D"/>
      </a:dk2>
      <a:lt2>
        <a:srgbClr val="EEECE1"/>
      </a:lt2>
      <a:accent1>
        <a:srgbClr val="4F81BD"/>
      </a:accent1>
      <a:accent2>
        <a:srgbClr val="0B3051"/>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8690</TotalTime>
  <Words>2940</Words>
  <Application>Microsoft Office PowerPoint</Application>
  <PresentationFormat>On-screen Show (16:9)</PresentationFormat>
  <Paragraphs>484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Measuring Scholarly Impact</vt:lpstr>
      <vt:lpstr>PowerPoint Presentation</vt:lpstr>
      <vt:lpstr>PowerPoint Presentation</vt:lpstr>
      <vt:lpstr>PowerPoint Presentation</vt:lpstr>
      <vt:lpstr>PowerPoint Presentation</vt:lpstr>
      <vt:lpstr>PowerPoint Presentation</vt:lpstr>
      <vt:lpstr>PowerPoint Presentation</vt:lpstr>
      <vt:lpstr>Coverage for Citation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Ben Boron</cp:lastModifiedBy>
  <cp:revision>233</cp:revision>
  <cp:lastPrinted>2019-12-26T22:27:34Z</cp:lastPrinted>
  <dcterms:created xsi:type="dcterms:W3CDTF">2013-08-21T19:17:07Z</dcterms:created>
  <dcterms:modified xsi:type="dcterms:W3CDTF">2020-01-06T20:07:57Z</dcterms:modified>
</cp:coreProperties>
</file>